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72" r:id="rId7"/>
    <p:sldId id="274" r:id="rId8"/>
    <p:sldId id="275" r:id="rId9"/>
    <p:sldId id="276" r:id="rId10"/>
    <p:sldId id="262" r:id="rId11"/>
    <p:sldId id="280" r:id="rId12"/>
    <p:sldId id="263" r:id="rId13"/>
    <p:sldId id="278" r:id="rId14"/>
    <p:sldId id="279" r:id="rId15"/>
    <p:sldId id="27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F58C2-7BEB-C3D8-0C83-D91F3A54B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4E7A9B-D20A-6045-AE03-61B190B2E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B49AE-E57A-D0D6-3BCA-4EF310E1B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002CE-EDD1-5FF7-A3BB-00451F0D1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735EA-D869-91BF-2B76-376C3C4EB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5F084-F5C3-97A3-3CEF-49191A95D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69D10F-8044-09D8-9EF3-BDA46193E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2A4BC8-F3F0-2960-C78B-B82EBBF7D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ACFB9-7C16-3F99-4F05-CF42E74D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40EF9-A318-D7B6-5728-DB139530E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75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F60B36-1E31-FDBF-4CCF-E23444813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BE363A-7F21-9026-F37E-3ED60CC00B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9169B-D76D-D514-EE63-9A342288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9C5D7-F7BC-DEFD-ED4C-8B3F9B26A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D0DD0-2077-1DDB-598F-918BD0CBB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85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3EFA4-5E9B-C8AC-C691-73D4039BE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B7394-E09B-B06B-586B-F16F00681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03848-CA71-3921-5C8C-07D80B3BE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3C298-DCCA-8427-108E-2B42FA186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9FAA2-F3EE-95A0-0402-4673B8581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009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CD3E1-C2B7-C7DC-C404-5AE09F274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25A2A-AA92-0709-BA85-06F523DB74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583F2-2A14-8085-C754-698280851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6E864-4740-228E-1B06-DF80D2923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35A5E-6D34-86E4-A381-CBACB40B7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37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685F7-498E-6D65-86DA-269D50ACC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72EFC-1C29-E754-794B-F6DD60D0E2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B6097-D2BE-EEAA-5777-56EB33F0A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EAB13-2916-075F-622D-A56BC5DC4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453EB-41B2-137E-1C85-E27FB1CDF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3E730-D8EF-38D6-F43D-9A837DC11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860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AC1A-36BF-DF2A-BAF5-697627E05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6B1A99-D249-6364-373B-51422B839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FFDC5D-CAFC-4CDD-F938-E2A541F5F9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06280A-091A-9C45-1AD5-82B34CAF76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57F946-0C60-CA96-E682-1265BE8F77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7FF332-E764-5C2A-8875-EBEF3EB4B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EF3836-7B3D-D6ED-9F1F-6307D19BB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D4318B-52F1-03B7-FB8C-3ED60F205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18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EB205-B1B6-CC68-4B18-53C354712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417FC8-88C4-D610-C0C1-56D7FA85F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C16914-6AF2-D365-5F3F-65AD93FAA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1CAE38-6D13-0B19-D216-DCB74E78C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951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CC0BA-9F29-E509-F394-C3C9C4176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ED4412-88CB-64A4-6D0A-25380F4E3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D1CAC-F081-8350-27E1-4D8E7D967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877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5B4BB-A720-EE8C-1FBA-A151B212B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FD3ED-A591-72AA-2FC0-E203F7672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6EDA4E-411A-EBA4-58EB-F564CA528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31C17-3C5A-743E-8480-05786CF0D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2D4098-86C3-30DA-880A-AF2A13A61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C3B71-BB11-46DD-A290-5B4547A4A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105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259E1-3189-63ED-6C44-4AD047EAD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175FC7-EC0F-F37C-C131-50C9F5FD54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33833D-B1DB-14CA-9AE9-3EB7A75549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6DE11-16FC-425C-F2C5-130F9F367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7913A7-798C-45C0-FA8E-1FA19201A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34C43C-EDA4-C614-68D3-5FF2BDB4C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01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0BD8E8-D94E-5832-3276-480259853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5CF6D-4DCB-C896-97C3-0E1190C5EF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EF65F-624C-001E-0F04-FE0A4F0C62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0EE7AE-F103-4EA7-888E-0B71BAFCCFC6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E6CFB-AFA8-A32E-DD16-B132C6D1BC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9C234-144E-8E5B-23EF-D54BE5525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0C783A-7A07-496D-A147-AE988C163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435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microsoft.com/office/2007/relationships/hdphoto" Target="../media/hdphoto1.wdp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14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1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10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6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rường Đại học Đại Nam">
            <a:extLst>
              <a:ext uri="{FF2B5EF4-FFF2-40B4-BE49-F238E27FC236}">
                <a16:creationId xmlns:a16="http://schemas.microsoft.com/office/drawing/2014/main" id="{2629EE14-6CCD-1B5B-BFAF-2D227EF59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5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27A94F-740D-F652-6751-B160A8A38D2F}"/>
              </a:ext>
            </a:extLst>
          </p:cNvPr>
          <p:cNvSpPr/>
          <p:nvPr/>
        </p:nvSpPr>
        <p:spPr>
          <a:xfrm>
            <a:off x="12209105" y="29662"/>
            <a:ext cx="12192000" cy="6858000"/>
          </a:xfrm>
          <a:prstGeom prst="rect">
            <a:avLst/>
          </a:prstGeom>
          <a:gradFill>
            <a:gsLst>
              <a:gs pos="0">
                <a:srgbClr val="FFC000">
                  <a:alpha val="31000"/>
                </a:srgbClr>
              </a:gs>
              <a:gs pos="100000">
                <a:srgbClr val="002060">
                  <a:alpha val="65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F4790C-208E-1459-F8DC-7F4FBDE06E76}"/>
              </a:ext>
            </a:extLst>
          </p:cNvPr>
          <p:cNvSpPr txBox="1"/>
          <p:nvPr/>
        </p:nvSpPr>
        <p:spPr>
          <a:xfrm>
            <a:off x="3279905" y="-1744435"/>
            <a:ext cx="55767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5400" dirty="0">
                <a:solidFill>
                  <a:schemeClr val="bg1"/>
                </a:solidFill>
                <a:latin typeface="SVN-Indie" pitchFamily="2" charset="0"/>
                <a:ea typeface="Yu Gothic UI Semibold" panose="020B0700000000000000" pitchFamily="34" charset="-128"/>
                <a:cs typeface="Times New Roman" panose="02020603050405020304" pitchFamily="18" charset="0"/>
              </a:rPr>
              <a:t>CHUYỂN ĐỔI SỐ</a:t>
            </a:r>
            <a:endParaRPr lang="en-US" sz="5400" dirty="0">
              <a:solidFill>
                <a:schemeClr val="bg1"/>
              </a:solidFill>
              <a:latin typeface="SVN-Indie" pitchFamily="2" charset="0"/>
              <a:ea typeface="Yu Gothic UI Semibold" panose="020B07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1FCC1A-E4D3-440F-89D4-CCA1AD9B442D}"/>
              </a:ext>
            </a:extLst>
          </p:cNvPr>
          <p:cNvSpPr txBox="1"/>
          <p:nvPr/>
        </p:nvSpPr>
        <p:spPr>
          <a:xfrm>
            <a:off x="2744950" y="-3026414"/>
            <a:ext cx="6646700" cy="3154710"/>
          </a:xfrm>
          <a:prstGeom prst="rect">
            <a:avLst/>
          </a:prstGeom>
          <a:solidFill>
            <a:schemeClr val="accent1">
              <a:alpha val="0"/>
            </a:schemeClr>
          </a:solidFill>
          <a:effectLst>
            <a:outerShdw blurRad="50800" dist="50800" dir="5400000" algn="ctr" rotWithShape="0">
              <a:schemeClr val="bg2">
                <a:alpha val="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9900" dirty="0">
                <a:solidFill>
                  <a:schemeClr val="bg1">
                    <a:alpha val="42000"/>
                  </a:schemeClr>
                </a:solidFill>
                <a:latin typeface="SVN-Indie" pitchFamily="2" charset="0"/>
                <a:ea typeface="Yu Gothic UI Semibold" panose="020B0700000000000000" pitchFamily="34" charset="-128"/>
                <a:cs typeface="Times New Roman" panose="02020603050405020304" pitchFamily="18" charset="0"/>
              </a:rPr>
              <a:t>DNU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3A7CD3-AAA8-9B5A-65FC-C850E07E1E4A}"/>
              </a:ext>
            </a:extLst>
          </p:cNvPr>
          <p:cNvSpPr txBox="1"/>
          <p:nvPr/>
        </p:nvSpPr>
        <p:spPr>
          <a:xfrm>
            <a:off x="0" y="6887662"/>
            <a:ext cx="4170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 viên th: Nguyễn Quốc Hưng</a:t>
            </a:r>
            <a:b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GV hướng dẫn :Th.S.Lê Trung Hiếu</a:t>
            </a:r>
            <a:b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          GV. Nguyễn Thái Khánh </a:t>
            </a:r>
            <a:b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Dai Nam [PPT] Template 07.png">
            <a:extLst>
              <a:ext uri="{FF2B5EF4-FFF2-40B4-BE49-F238E27FC236}">
                <a16:creationId xmlns:a16="http://schemas.microsoft.com/office/drawing/2014/main" id="{ECACB6FA-28E1-028E-BD9E-4C863115E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96002" y="0"/>
            <a:ext cx="3778897" cy="6858000"/>
          </a:xfrm>
          <a:prstGeom prst="rect">
            <a:avLst/>
          </a:prstGeom>
        </p:spPr>
      </p:pic>
      <p:pic>
        <p:nvPicPr>
          <p:cNvPr id="11" name="Picture 6">
            <a:extLst>
              <a:ext uri="{FF2B5EF4-FFF2-40B4-BE49-F238E27FC236}">
                <a16:creationId xmlns:a16="http://schemas.microsoft.com/office/drawing/2014/main" id="{D94DCBDB-892C-2FB8-94E5-0A23B604D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9105" y="0"/>
            <a:ext cx="2180835" cy="1979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0F548C8-D2F4-48B8-D501-486E54013339}"/>
              </a:ext>
            </a:extLst>
          </p:cNvPr>
          <p:cNvSpPr txBox="1"/>
          <p:nvPr/>
        </p:nvSpPr>
        <p:spPr>
          <a:xfrm>
            <a:off x="12209105" y="2373630"/>
            <a:ext cx="63520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“Chuyển đổi số trong giáo dục” </a:t>
            </a: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094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Trường Đại học Đại Nam">
            <a:extLst>
              <a:ext uri="{FF2B5EF4-FFF2-40B4-BE49-F238E27FC236}">
                <a16:creationId xmlns:a16="http://schemas.microsoft.com/office/drawing/2014/main" id="{597295EF-029B-F13A-053E-F92DA64C3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6" r="13824"/>
          <a:stretch>
            <a:fillRect/>
          </a:stretch>
        </p:blipFill>
        <p:spPr bwMode="auto">
          <a:xfrm>
            <a:off x="20" y="10"/>
            <a:ext cx="845029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55F2C0C-79D2-3766-9957-89E052042363}"/>
              </a:ext>
            </a:extLst>
          </p:cNvPr>
          <p:cNvSpPr/>
          <p:nvPr/>
        </p:nvSpPr>
        <p:spPr>
          <a:xfrm>
            <a:off x="838201" y="365125"/>
            <a:ext cx="5251316" cy="162763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VnEdu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LMS – </a:t>
            </a:r>
            <a:r>
              <a:rPr lang="en-US" sz="3600" dirty="0" err="1">
                <a:solidFill>
                  <a:schemeClr val="bg1"/>
                </a:solidFill>
              </a:rPr>
              <a:t>Hệ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thống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quản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lý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học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tập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của</a:t>
            </a:r>
            <a:r>
              <a:rPr lang="en-US" sz="3600" dirty="0">
                <a:solidFill>
                  <a:schemeClr val="bg1"/>
                </a:solidFill>
              </a:rPr>
              <a:t> VNPT</a:t>
            </a:r>
            <a:endParaRPr lang="en-US" sz="3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122A2D-3D7C-4836-8695-7A8B9D615744}"/>
              </a:ext>
            </a:extLst>
          </p:cNvPr>
          <p:cNvSpPr txBox="1"/>
          <p:nvPr/>
        </p:nvSpPr>
        <p:spPr>
          <a:xfrm>
            <a:off x="838200" y="2219785"/>
            <a:ext cx="4619621" cy="3957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FFFFFF"/>
                </a:solidFill>
              </a:rPr>
              <a:t>Kết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nối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trường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học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giáo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viên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học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sinh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phụ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huynh</a:t>
            </a:r>
            <a:r>
              <a:rPr lang="en-US" sz="2000" dirty="0">
                <a:solidFill>
                  <a:srgbClr val="FFFFFF"/>
                </a:solidFill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FFFFFF"/>
                </a:solidFill>
              </a:rPr>
              <a:t>Nền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tảng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học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tập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trực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tuyến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toàn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diện</a:t>
            </a:r>
            <a:r>
              <a:rPr lang="en-US" sz="2000" dirty="0">
                <a:solidFill>
                  <a:srgbClr val="FFFFFF"/>
                </a:solidFill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FFFFFF"/>
                </a:solidFill>
              </a:rPr>
              <a:t>Hỗ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trợ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chuyển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đổi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số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giáo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dục</a:t>
            </a:r>
            <a:r>
              <a:rPr lang="en-US" sz="2000" dirty="0">
                <a:solidFill>
                  <a:srgbClr val="FFFFFF"/>
                </a:solidFill>
              </a:rPr>
              <a:t> Việt Nam.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34345-CEE6-C5A0-F04B-8859E88AC7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890" b="22390"/>
          <a:stretch>
            <a:fillRect/>
          </a:stretch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66091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B459EB-0F0C-C1C8-3246-FC9066193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Trường Đại học Đại Nam">
            <a:extLst>
              <a:ext uri="{FF2B5EF4-FFF2-40B4-BE49-F238E27FC236}">
                <a16:creationId xmlns:a16="http://schemas.microsoft.com/office/drawing/2014/main" id="{17B7F095-4CAD-E8A3-BC87-FF1D35AC3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65" r="8824"/>
          <a:stretch>
            <a:fillRect/>
          </a:stretch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1501E2F-5BCE-E258-1B31-2FE5F8642E06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VnEdu</a:t>
            </a:r>
            <a:r>
              <a:rPr lang="en-US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LMS – </a:t>
            </a:r>
            <a:r>
              <a:rPr lang="en-US" sz="28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Chức</a:t>
            </a:r>
            <a:r>
              <a:rPr lang="en-US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năng</a:t>
            </a:r>
            <a:endParaRPr lang="en-US" sz="28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0CE531-6401-EAA1-6287-A3F3A066597F}"/>
              </a:ext>
            </a:extLst>
          </p:cNvPr>
          <p:cNvSpPr txBox="1"/>
          <p:nvPr/>
        </p:nvSpPr>
        <p:spPr>
          <a:xfrm>
            <a:off x="83820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Giáo</a:t>
            </a:r>
            <a:r>
              <a:rPr lang="en-US" sz="2000" dirty="0"/>
              <a:t> </a:t>
            </a:r>
            <a:r>
              <a:rPr lang="en-US" sz="2000" dirty="0" err="1"/>
              <a:t>viên</a:t>
            </a:r>
            <a:r>
              <a:rPr lang="en-US" sz="2000" dirty="0"/>
              <a:t>: Quản </a:t>
            </a:r>
            <a:r>
              <a:rPr lang="en-US" sz="2000" dirty="0" err="1"/>
              <a:t>lý</a:t>
            </a:r>
            <a:r>
              <a:rPr lang="en-US" sz="2000" dirty="0"/>
              <a:t> </a:t>
            </a:r>
            <a:r>
              <a:rPr lang="en-US" sz="2000" dirty="0" err="1"/>
              <a:t>lớp</a:t>
            </a:r>
            <a:r>
              <a:rPr lang="en-US" sz="2000" dirty="0"/>
              <a:t> </a:t>
            </a:r>
            <a:r>
              <a:rPr lang="en-US" sz="2000" dirty="0" err="1"/>
              <a:t>học</a:t>
            </a:r>
            <a:r>
              <a:rPr lang="en-US" sz="2000" dirty="0"/>
              <a:t>, </a:t>
            </a:r>
            <a:r>
              <a:rPr lang="en-US" sz="2000" dirty="0" err="1"/>
              <a:t>giao</a:t>
            </a:r>
            <a:r>
              <a:rPr lang="en-US" sz="2000" dirty="0"/>
              <a:t> </a:t>
            </a:r>
            <a:r>
              <a:rPr lang="en-US" sz="2000" dirty="0" err="1"/>
              <a:t>bài</a:t>
            </a:r>
            <a:r>
              <a:rPr lang="en-US" sz="2000" dirty="0"/>
              <a:t>, </a:t>
            </a:r>
            <a:r>
              <a:rPr lang="en-US" sz="2000" dirty="0" err="1"/>
              <a:t>chấm</a:t>
            </a:r>
            <a:r>
              <a:rPr lang="en-US" sz="2000" dirty="0"/>
              <a:t> </a:t>
            </a:r>
            <a:r>
              <a:rPr lang="en-US" sz="2000" dirty="0" err="1"/>
              <a:t>điểm</a:t>
            </a:r>
            <a:r>
              <a:rPr lang="en-US" sz="2000" dirty="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Học </a:t>
            </a:r>
            <a:r>
              <a:rPr lang="en-US" sz="2000" dirty="0" err="1"/>
              <a:t>sinh</a:t>
            </a:r>
            <a:r>
              <a:rPr lang="en-US" sz="2000" dirty="0"/>
              <a:t>: Học online, </a:t>
            </a:r>
            <a:r>
              <a:rPr lang="en-US" sz="2000" dirty="0" err="1"/>
              <a:t>làm</a:t>
            </a:r>
            <a:r>
              <a:rPr lang="en-US" sz="2000" dirty="0"/>
              <a:t> </a:t>
            </a:r>
            <a:r>
              <a:rPr lang="en-US" sz="2000" dirty="0" err="1"/>
              <a:t>bài</a:t>
            </a:r>
            <a:r>
              <a:rPr lang="en-US" sz="2000" dirty="0"/>
              <a:t>, </a:t>
            </a:r>
            <a:r>
              <a:rPr lang="en-US" sz="2000" dirty="0" err="1"/>
              <a:t>xem</a:t>
            </a:r>
            <a:r>
              <a:rPr lang="en-US" sz="2000" dirty="0"/>
              <a:t> </a:t>
            </a:r>
            <a:r>
              <a:rPr lang="en-US" sz="2000" dirty="0" err="1"/>
              <a:t>kết</a:t>
            </a:r>
            <a:r>
              <a:rPr lang="en-US" sz="2000" dirty="0"/>
              <a:t> </a:t>
            </a:r>
            <a:r>
              <a:rPr lang="en-US" sz="2000" dirty="0" err="1"/>
              <a:t>quả</a:t>
            </a:r>
            <a:r>
              <a:rPr lang="en-US" sz="2000" dirty="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Phụ</a:t>
            </a:r>
            <a:r>
              <a:rPr lang="en-US" sz="2000" dirty="0"/>
              <a:t> </a:t>
            </a:r>
            <a:r>
              <a:rPr lang="en-US" sz="2000" dirty="0" err="1"/>
              <a:t>huynh</a:t>
            </a:r>
            <a:r>
              <a:rPr lang="en-US" sz="2000" dirty="0"/>
              <a:t>: Theo </a:t>
            </a:r>
            <a:r>
              <a:rPr lang="en-US" sz="2000" dirty="0" err="1"/>
              <a:t>dõi</a:t>
            </a:r>
            <a:r>
              <a:rPr lang="en-US" sz="2000" dirty="0"/>
              <a:t> </a:t>
            </a:r>
            <a:r>
              <a:rPr lang="en-US" sz="2000" dirty="0" err="1"/>
              <a:t>tiến</a:t>
            </a:r>
            <a:r>
              <a:rPr lang="en-US" sz="2000" dirty="0"/>
              <a:t> </a:t>
            </a:r>
            <a:r>
              <a:rPr lang="en-US" sz="2000" dirty="0" err="1"/>
              <a:t>độ</a:t>
            </a:r>
            <a:r>
              <a:rPr lang="en-US" sz="2000" dirty="0"/>
              <a:t>, </a:t>
            </a:r>
            <a:r>
              <a:rPr lang="en-US" sz="2000" dirty="0" err="1"/>
              <a:t>điểm</a:t>
            </a:r>
            <a:r>
              <a:rPr lang="en-US" sz="2000" dirty="0"/>
              <a:t> </a:t>
            </a:r>
            <a:r>
              <a:rPr lang="en-US" sz="2000" dirty="0" err="1"/>
              <a:t>số</a:t>
            </a:r>
            <a:r>
              <a:rPr lang="en-US" sz="2000" dirty="0"/>
              <a:t> </a:t>
            </a:r>
            <a:r>
              <a:rPr lang="en-US" sz="2000" dirty="0" err="1"/>
              <a:t>của</a:t>
            </a:r>
            <a:r>
              <a:rPr lang="en-US" sz="2000" dirty="0"/>
              <a:t> con.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Nhà</a:t>
            </a:r>
            <a:r>
              <a:rPr lang="en-US" sz="2000" dirty="0"/>
              <a:t> </a:t>
            </a:r>
            <a:r>
              <a:rPr lang="en-US" sz="2000" dirty="0" err="1"/>
              <a:t>trường</a:t>
            </a:r>
            <a:r>
              <a:rPr lang="en-US" sz="2000" dirty="0"/>
              <a:t>: Quản </a:t>
            </a:r>
            <a:r>
              <a:rPr lang="en-US" sz="2000" dirty="0" err="1"/>
              <a:t>lý</a:t>
            </a:r>
            <a:r>
              <a:rPr lang="en-US" sz="2000" dirty="0"/>
              <a:t> </a:t>
            </a:r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, </a:t>
            </a:r>
            <a:r>
              <a:rPr lang="en-US" sz="2000" dirty="0" err="1"/>
              <a:t>thống</a:t>
            </a:r>
            <a:r>
              <a:rPr lang="en-US" sz="2000" dirty="0"/>
              <a:t> </a:t>
            </a:r>
            <a:r>
              <a:rPr lang="en-US" sz="2000" dirty="0" err="1"/>
              <a:t>kê</a:t>
            </a:r>
            <a:r>
              <a:rPr lang="en-US" sz="2000" dirty="0"/>
              <a:t>, </a:t>
            </a:r>
            <a:r>
              <a:rPr lang="en-US" sz="2000" dirty="0" err="1"/>
              <a:t>báo</a:t>
            </a:r>
            <a:r>
              <a:rPr lang="en-US" sz="2000" dirty="0"/>
              <a:t> </a:t>
            </a:r>
            <a:r>
              <a:rPr lang="en-US" sz="2000" dirty="0" err="1"/>
              <a:t>cáo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61632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D8D6927-9989-D867-DA1D-4E44CAF683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rgbClr val="FF9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BAF19F0-725C-6CCD-0707-A9EC21657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" t="2090" r="7974" b="-454"/>
          <a:stretch/>
        </p:blipFill>
        <p:spPr>
          <a:xfrm>
            <a:off x="12308363" y="-83525"/>
            <a:ext cx="5372911" cy="3479711"/>
          </a:xfrm>
          <a:custGeom>
            <a:avLst/>
            <a:gdLst>
              <a:gd name="connsiteX0" fmla="*/ 1446996 w 4513634"/>
              <a:gd name="connsiteY0" fmla="*/ 0 h 3205461"/>
              <a:gd name="connsiteX1" fmla="*/ 3066638 w 4513634"/>
              <a:gd name="connsiteY1" fmla="*/ 0 h 3205461"/>
              <a:gd name="connsiteX2" fmla="*/ 4513634 w 4513634"/>
              <a:gd name="connsiteY2" fmla="*/ 1446996 h 3205461"/>
              <a:gd name="connsiteX3" fmla="*/ 4513634 w 4513634"/>
              <a:gd name="connsiteY3" fmla="*/ 1816634 h 3205461"/>
              <a:gd name="connsiteX4" fmla="*/ 3496930 w 4513634"/>
              <a:gd name="connsiteY4" fmla="*/ 3198576 h 3205461"/>
              <a:gd name="connsiteX5" fmla="*/ 3470153 w 4513634"/>
              <a:gd name="connsiteY5" fmla="*/ 3205461 h 3205461"/>
              <a:gd name="connsiteX6" fmla="*/ 1043481 w 4513634"/>
              <a:gd name="connsiteY6" fmla="*/ 3205461 h 3205461"/>
              <a:gd name="connsiteX7" fmla="*/ 1016704 w 4513634"/>
              <a:gd name="connsiteY7" fmla="*/ 3198576 h 3205461"/>
              <a:gd name="connsiteX8" fmla="*/ 0 w 4513634"/>
              <a:gd name="connsiteY8" fmla="*/ 1816634 h 3205461"/>
              <a:gd name="connsiteX9" fmla="*/ 0 w 4513634"/>
              <a:gd name="connsiteY9" fmla="*/ 1446996 h 3205461"/>
              <a:gd name="connsiteX10" fmla="*/ 1446996 w 4513634"/>
              <a:gd name="connsiteY10" fmla="*/ 0 h 3205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13634" h="3205461">
                <a:moveTo>
                  <a:pt x="1446996" y="0"/>
                </a:moveTo>
                <a:lnTo>
                  <a:pt x="3066638" y="0"/>
                </a:lnTo>
                <a:cubicBezTo>
                  <a:pt x="3865792" y="0"/>
                  <a:pt x="4513634" y="647842"/>
                  <a:pt x="4513634" y="1446996"/>
                </a:cubicBezTo>
                <a:lnTo>
                  <a:pt x="4513634" y="1816634"/>
                </a:lnTo>
                <a:cubicBezTo>
                  <a:pt x="4513634" y="2465947"/>
                  <a:pt x="4085957" y="3015370"/>
                  <a:pt x="3496930" y="3198576"/>
                </a:cubicBezTo>
                <a:lnTo>
                  <a:pt x="3470153" y="3205461"/>
                </a:lnTo>
                <a:lnTo>
                  <a:pt x="1043481" y="3205461"/>
                </a:lnTo>
                <a:lnTo>
                  <a:pt x="1016704" y="3198576"/>
                </a:lnTo>
                <a:cubicBezTo>
                  <a:pt x="427677" y="3015370"/>
                  <a:pt x="0" y="2465947"/>
                  <a:pt x="0" y="1816634"/>
                </a:cubicBezTo>
                <a:lnTo>
                  <a:pt x="0" y="1446996"/>
                </a:lnTo>
                <a:cubicBezTo>
                  <a:pt x="0" y="647842"/>
                  <a:pt x="647842" y="0"/>
                  <a:pt x="1446996" y="0"/>
                </a:cubicBez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03DC974-EBDC-693B-986F-25EA08588B6F}"/>
              </a:ext>
            </a:extLst>
          </p:cNvPr>
          <p:cNvGrpSpPr/>
          <p:nvPr/>
        </p:nvGrpSpPr>
        <p:grpSpPr>
          <a:xfrm>
            <a:off x="-3965273" y="82685"/>
            <a:ext cx="3764604" cy="2585323"/>
            <a:chOff x="97276" y="165371"/>
            <a:chExt cx="3764604" cy="258532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7F8C493-E5DC-6268-4504-28708944E474}"/>
                </a:ext>
              </a:extLst>
            </p:cNvPr>
            <p:cNvSpPr txBox="1"/>
            <p:nvPr/>
          </p:nvSpPr>
          <p:spPr>
            <a:xfrm>
              <a:off x="97276" y="165371"/>
              <a:ext cx="376460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5400" dirty="0">
                  <a:solidFill>
                    <a:schemeClr val="bg1"/>
                  </a:solidFill>
                  <a:latin typeface="SVN-Gotham Ultra" panose="02000000000000000000" pitchFamily="50" charset="0"/>
                </a:rPr>
                <a:t>ĐỀ TÀI NGHIÊN CỨU</a:t>
              </a:r>
              <a:endParaRPr lang="en-US" sz="5400" dirty="0">
                <a:solidFill>
                  <a:schemeClr val="bg1"/>
                </a:solidFill>
                <a:latin typeface="SVN-Gotham Ultra" panose="02000000000000000000" pitchFamily="50" charset="0"/>
              </a:endParaRPr>
            </a:p>
          </p:txBody>
        </p:sp>
        <p:pic>
          <p:nvPicPr>
            <p:cNvPr id="9" name="Graphic 8" descr="Lightbulb and gear with solid fill">
              <a:extLst>
                <a:ext uri="{FF2B5EF4-FFF2-40B4-BE49-F238E27FC236}">
                  <a16:creationId xmlns:a16="http://schemas.microsoft.com/office/drawing/2014/main" id="{3071A51A-8600-E81E-2616-D87375B1D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9949" y="1739017"/>
              <a:ext cx="914400" cy="9144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BE34520-9164-9A7C-5B25-C9F82B0E06E5}"/>
              </a:ext>
            </a:extLst>
          </p:cNvPr>
          <p:cNvSpPr txBox="1"/>
          <p:nvPr/>
        </p:nvSpPr>
        <p:spPr>
          <a:xfrm>
            <a:off x="-57996" y="6996817"/>
            <a:ext cx="69066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Sitka Text Semibold" pitchFamily="2" charset="0"/>
              </a:rPr>
              <a:t>Tạo ra kế hoạch tăng cân, giảm cân hoặc duy trì cân nặng cho người dùng dựa trên các thông tin đầu vào </a:t>
            </a:r>
          </a:p>
          <a:p>
            <a:endParaRPr lang="vi-VN" dirty="0">
              <a:latin typeface="Sitka Text Semibold" pitchFamily="2" charset="0"/>
            </a:endParaRPr>
          </a:p>
          <a:p>
            <a:r>
              <a:rPr lang="vi-VN" dirty="0">
                <a:latin typeface="Sitka Text Semibold" pitchFamily="2" charset="0"/>
              </a:rPr>
              <a:t>Tính toán chế độ dinh dưỡng và kế hoạch luyện tập cho mỗi mục tiêu</a:t>
            </a:r>
          </a:p>
          <a:p>
            <a:endParaRPr lang="vi-VN" dirty="0">
              <a:latin typeface="Sitka Text Semibold" pitchFamily="2" charset="0"/>
            </a:endParaRPr>
          </a:p>
          <a:p>
            <a:r>
              <a:rPr lang="vi-VN" dirty="0">
                <a:latin typeface="Sitka Text Semibold" pitchFamily="2" charset="0"/>
              </a:rPr>
              <a:t>Phân bổ dinh dưỡng: Gợi ý tỉ lệ calo cho protein, carbs, và chât béo dựa trên mục tiêu người dùng </a:t>
            </a:r>
            <a:endParaRPr lang="en-US" dirty="0">
              <a:latin typeface="Sitka Text Semibold" pitchFamily="2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F94C73D-A96E-A5D0-CB7A-0B13560FEB67}"/>
              </a:ext>
            </a:extLst>
          </p:cNvPr>
          <p:cNvGrpSpPr/>
          <p:nvPr/>
        </p:nvGrpSpPr>
        <p:grpSpPr>
          <a:xfrm>
            <a:off x="448955" y="-738852"/>
            <a:ext cx="3300919" cy="762000"/>
            <a:chOff x="697149" y="2805817"/>
            <a:chExt cx="3300919" cy="76200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21C026E-AB17-10CC-714C-84A8DFBEF7FB}"/>
                </a:ext>
              </a:extLst>
            </p:cNvPr>
            <p:cNvSpPr txBox="1"/>
            <p:nvPr/>
          </p:nvSpPr>
          <p:spPr>
            <a:xfrm>
              <a:off x="697149" y="2805817"/>
              <a:ext cx="31517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3600" dirty="0">
                  <a:solidFill>
                    <a:srgbClr val="FF9900"/>
                  </a:solidFill>
                  <a:latin typeface="SVN-Gotham Ultra" panose="02000000000000000000" pitchFamily="50" charset="0"/>
                </a:rPr>
                <a:t>Mục Tiêu :</a:t>
              </a:r>
              <a:endParaRPr lang="en-US" sz="3600" dirty="0">
                <a:solidFill>
                  <a:srgbClr val="FF9900"/>
                </a:solidFill>
                <a:latin typeface="SVN-Gotham Ultra" panose="02000000000000000000" pitchFamily="50" charset="0"/>
              </a:endParaRPr>
            </a:p>
          </p:txBody>
        </p:sp>
        <p:pic>
          <p:nvPicPr>
            <p:cNvPr id="21" name="Graphic 20" descr="Bullseye with solid fill">
              <a:extLst>
                <a:ext uri="{FF2B5EF4-FFF2-40B4-BE49-F238E27FC236}">
                  <a16:creationId xmlns:a16="http://schemas.microsoft.com/office/drawing/2014/main" id="{4F73659D-3C49-AB7F-9C32-DE62C590B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236068" y="2805817"/>
              <a:ext cx="762000" cy="76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5143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305">
        <p159:morph option="byObject"/>
      </p:transition>
    </mc:Choice>
    <mc:Fallback xmlns="">
      <p:transition spd="slow" advTm="2305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D8D6927-9989-D867-DA1D-4E44CAF683DA}"/>
              </a:ext>
            </a:extLst>
          </p:cNvPr>
          <p:cNvSpPr/>
          <p:nvPr/>
        </p:nvSpPr>
        <p:spPr>
          <a:xfrm>
            <a:off x="-42153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rgbClr val="FF9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03DC974-EBDC-693B-986F-25EA08588B6F}"/>
              </a:ext>
            </a:extLst>
          </p:cNvPr>
          <p:cNvGrpSpPr/>
          <p:nvPr/>
        </p:nvGrpSpPr>
        <p:grpSpPr>
          <a:xfrm>
            <a:off x="97276" y="165371"/>
            <a:ext cx="3764604" cy="2585323"/>
            <a:chOff x="97276" y="165371"/>
            <a:chExt cx="3764604" cy="258532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7F8C493-E5DC-6268-4504-28708944E474}"/>
                </a:ext>
              </a:extLst>
            </p:cNvPr>
            <p:cNvSpPr txBox="1"/>
            <p:nvPr/>
          </p:nvSpPr>
          <p:spPr>
            <a:xfrm>
              <a:off x="97276" y="165371"/>
              <a:ext cx="376460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5400" dirty="0">
                  <a:solidFill>
                    <a:schemeClr val="bg1"/>
                  </a:solidFill>
                  <a:latin typeface="SVN-Gotham Ultra" panose="02000000000000000000" pitchFamily="50" charset="0"/>
                </a:rPr>
                <a:t>ĐỀ TÀI NGHIÊN CỨU</a:t>
              </a:r>
              <a:endParaRPr lang="en-US" sz="5400" dirty="0">
                <a:solidFill>
                  <a:schemeClr val="bg1"/>
                </a:solidFill>
                <a:latin typeface="SVN-Gotham Ultra" panose="02000000000000000000" pitchFamily="50" charset="0"/>
              </a:endParaRPr>
            </a:p>
          </p:txBody>
        </p:sp>
        <p:pic>
          <p:nvPicPr>
            <p:cNvPr id="9" name="Graphic 8" descr="Lightbulb and gear with solid fill">
              <a:extLst>
                <a:ext uri="{FF2B5EF4-FFF2-40B4-BE49-F238E27FC236}">
                  <a16:creationId xmlns:a16="http://schemas.microsoft.com/office/drawing/2014/main" id="{3071A51A-8600-E81E-2616-D87375B1D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9949" y="1739017"/>
              <a:ext cx="914400" cy="9144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BE34520-9164-9A7C-5B25-C9F82B0E06E5}"/>
              </a:ext>
            </a:extLst>
          </p:cNvPr>
          <p:cNvSpPr txBox="1"/>
          <p:nvPr/>
        </p:nvSpPr>
        <p:spPr>
          <a:xfrm>
            <a:off x="697149" y="3978053"/>
            <a:ext cx="69066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Sitka Text Semibold" pitchFamily="2" charset="0"/>
              </a:rPr>
              <a:t>Tạo ra kế hoạch tăng cân, giảm cân hoặc duy trì cân nặng cho người dùng dựa trên các thông tin đầu vào </a:t>
            </a:r>
          </a:p>
          <a:p>
            <a:endParaRPr lang="vi-VN" dirty="0">
              <a:latin typeface="Sitka Text Semibold" pitchFamily="2" charset="0"/>
            </a:endParaRPr>
          </a:p>
          <a:p>
            <a:r>
              <a:rPr lang="vi-VN" dirty="0">
                <a:latin typeface="Sitka Text Semibold" pitchFamily="2" charset="0"/>
              </a:rPr>
              <a:t>Tính toán chế độ dinh dưỡng và kế hoạch luyện tập cho mỗi mục tiêu</a:t>
            </a:r>
          </a:p>
          <a:p>
            <a:endParaRPr lang="vi-VN" dirty="0">
              <a:latin typeface="Sitka Text Semibold" pitchFamily="2" charset="0"/>
            </a:endParaRPr>
          </a:p>
          <a:p>
            <a:r>
              <a:rPr lang="vi-VN" dirty="0">
                <a:latin typeface="Sitka Text Semibold" pitchFamily="2" charset="0"/>
              </a:rPr>
              <a:t>Phân bổ dinh dưỡng: Gợi ý tỉ lệ calo cho protein, carbs, và chât béo dựa trên mục tiêu người dùng </a:t>
            </a:r>
            <a:endParaRPr lang="en-US" dirty="0">
              <a:latin typeface="Sitka Text Semibold" pitchFamily="2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F94C73D-A96E-A5D0-CB7A-0B13560FEB67}"/>
              </a:ext>
            </a:extLst>
          </p:cNvPr>
          <p:cNvGrpSpPr/>
          <p:nvPr/>
        </p:nvGrpSpPr>
        <p:grpSpPr>
          <a:xfrm>
            <a:off x="697149" y="2805817"/>
            <a:ext cx="3300919" cy="762000"/>
            <a:chOff x="697149" y="2805817"/>
            <a:chExt cx="3300919" cy="76200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21C026E-AB17-10CC-714C-84A8DFBEF7FB}"/>
                </a:ext>
              </a:extLst>
            </p:cNvPr>
            <p:cNvSpPr txBox="1"/>
            <p:nvPr/>
          </p:nvSpPr>
          <p:spPr>
            <a:xfrm>
              <a:off x="697149" y="2916065"/>
              <a:ext cx="31517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3600" dirty="0">
                  <a:solidFill>
                    <a:srgbClr val="FF9900"/>
                  </a:solidFill>
                  <a:latin typeface="SVN-Gotham Ultra" panose="02000000000000000000" pitchFamily="50" charset="0"/>
                </a:rPr>
                <a:t>Mục Tiêu :</a:t>
              </a:r>
              <a:endParaRPr lang="en-US" sz="3600" dirty="0">
                <a:solidFill>
                  <a:srgbClr val="FF9900"/>
                </a:solidFill>
                <a:latin typeface="SVN-Gotham Ultra" panose="02000000000000000000" pitchFamily="50" charset="0"/>
              </a:endParaRPr>
            </a:p>
          </p:txBody>
        </p:sp>
        <p:pic>
          <p:nvPicPr>
            <p:cNvPr id="21" name="Graphic 20" descr="Bullseye with solid fill">
              <a:extLst>
                <a:ext uri="{FF2B5EF4-FFF2-40B4-BE49-F238E27FC236}">
                  <a16:creationId xmlns:a16="http://schemas.microsoft.com/office/drawing/2014/main" id="{4F73659D-3C49-AB7F-9C32-DE62C590B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236068" y="2805817"/>
              <a:ext cx="762000" cy="762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CA64B20-23C2-4635-D298-D72B89E78E24}"/>
              </a:ext>
            </a:extLst>
          </p:cNvPr>
          <p:cNvSpPr txBox="1"/>
          <p:nvPr/>
        </p:nvSpPr>
        <p:spPr>
          <a:xfrm>
            <a:off x="-7302230" y="4159503"/>
            <a:ext cx="69066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Sitka Text Semibold" pitchFamily="2" charset="0"/>
              </a:rPr>
              <a:t>Lưu trữ và theo dõi các hoạt động chỉ số hàng ngày của người dùng như cân nặng, calo nạp vào, calo tiêu hao ....</a:t>
            </a:r>
          </a:p>
          <a:p>
            <a:endParaRPr lang="vi-VN" dirty="0">
              <a:latin typeface="Sitka Text Semibold" pitchFamily="2" charset="0"/>
            </a:endParaRPr>
          </a:p>
          <a:p>
            <a:r>
              <a:rPr lang="vi-VN" dirty="0">
                <a:latin typeface="Sitka Text Semibold" pitchFamily="2" charset="0"/>
              </a:rPr>
              <a:t>Tự động tính toán sự thay đổi cân nặng dựa trên dữ liệu thực tế và đưa ra khuyến nghị</a:t>
            </a:r>
            <a:endParaRPr lang="en-US" dirty="0">
              <a:latin typeface="Sitka Text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89D78A-AD04-9D4C-9B76-8266E741BC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047" y="38588"/>
            <a:ext cx="5758677" cy="37952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8113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627">
        <p159:morph option="byObject"/>
      </p:transition>
    </mc:Choice>
    <mc:Fallback xmlns="">
      <p:transition spd="slow" advTm="627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D8D6927-9989-D867-DA1D-4E44CAF683DA}"/>
              </a:ext>
            </a:extLst>
          </p:cNvPr>
          <p:cNvSpPr/>
          <p:nvPr/>
        </p:nvSpPr>
        <p:spPr>
          <a:xfrm>
            <a:off x="-42153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rgbClr val="FF9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03DC974-EBDC-693B-986F-25EA08588B6F}"/>
              </a:ext>
            </a:extLst>
          </p:cNvPr>
          <p:cNvGrpSpPr/>
          <p:nvPr/>
        </p:nvGrpSpPr>
        <p:grpSpPr>
          <a:xfrm>
            <a:off x="97276" y="165371"/>
            <a:ext cx="3764604" cy="2585323"/>
            <a:chOff x="97276" y="165371"/>
            <a:chExt cx="3764604" cy="258532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7F8C493-E5DC-6268-4504-28708944E474}"/>
                </a:ext>
              </a:extLst>
            </p:cNvPr>
            <p:cNvSpPr txBox="1"/>
            <p:nvPr/>
          </p:nvSpPr>
          <p:spPr>
            <a:xfrm>
              <a:off x="97276" y="165371"/>
              <a:ext cx="376460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5400" dirty="0">
                  <a:solidFill>
                    <a:schemeClr val="bg1"/>
                  </a:solidFill>
                  <a:latin typeface="SVN-Gotham Ultra" panose="02000000000000000000" pitchFamily="50" charset="0"/>
                </a:rPr>
                <a:t>ĐỀ TÀI NGHIÊN CỨU</a:t>
              </a:r>
              <a:endParaRPr lang="en-US" sz="5400" dirty="0">
                <a:solidFill>
                  <a:schemeClr val="bg1"/>
                </a:solidFill>
                <a:latin typeface="SVN-Gotham Ultra" panose="02000000000000000000" pitchFamily="50" charset="0"/>
              </a:endParaRPr>
            </a:p>
          </p:txBody>
        </p:sp>
        <p:pic>
          <p:nvPicPr>
            <p:cNvPr id="9" name="Graphic 8" descr="Lightbulb and gear with solid fill">
              <a:extLst>
                <a:ext uri="{FF2B5EF4-FFF2-40B4-BE49-F238E27FC236}">
                  <a16:creationId xmlns:a16="http://schemas.microsoft.com/office/drawing/2014/main" id="{3071A51A-8600-E81E-2616-D87375B1D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9949" y="1739017"/>
              <a:ext cx="914400" cy="9144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BE34520-9164-9A7C-5B25-C9F82B0E06E5}"/>
              </a:ext>
            </a:extLst>
          </p:cNvPr>
          <p:cNvSpPr txBox="1"/>
          <p:nvPr/>
        </p:nvSpPr>
        <p:spPr>
          <a:xfrm>
            <a:off x="12503286" y="4159503"/>
            <a:ext cx="69066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Sitka Text Semibold" pitchFamily="2" charset="0"/>
              </a:rPr>
              <a:t>Tạo ra kế hoạch tăng cân, giảm cân hoặc duy trì cân nặng cho người dùng dựa trên các thông tin đầu vào </a:t>
            </a:r>
          </a:p>
          <a:p>
            <a:endParaRPr lang="vi-VN" dirty="0">
              <a:latin typeface="Sitka Text Semibold" pitchFamily="2" charset="0"/>
            </a:endParaRPr>
          </a:p>
          <a:p>
            <a:r>
              <a:rPr lang="vi-VN" dirty="0">
                <a:latin typeface="Sitka Text Semibold" pitchFamily="2" charset="0"/>
              </a:rPr>
              <a:t>Tính toán chế độ dinh dưỡng và kế hoạch luyện tập cho mỗi mục tiêu</a:t>
            </a:r>
          </a:p>
          <a:p>
            <a:endParaRPr lang="vi-VN" dirty="0">
              <a:latin typeface="Sitka Text Semibold" pitchFamily="2" charset="0"/>
            </a:endParaRPr>
          </a:p>
          <a:p>
            <a:r>
              <a:rPr lang="vi-VN" dirty="0">
                <a:latin typeface="Sitka Text Semibold" pitchFamily="2" charset="0"/>
              </a:rPr>
              <a:t>Phân bổ dinh dưỡng: Gợi ý tỉ lệ calo cho protein, carbs, và chât béo dựa trên mục tiêu người dùng </a:t>
            </a:r>
            <a:endParaRPr lang="en-US" dirty="0">
              <a:latin typeface="Sitka Text Semibold" pitchFamily="2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F94C73D-A96E-A5D0-CB7A-0B13560FEB67}"/>
              </a:ext>
            </a:extLst>
          </p:cNvPr>
          <p:cNvGrpSpPr/>
          <p:nvPr/>
        </p:nvGrpSpPr>
        <p:grpSpPr>
          <a:xfrm>
            <a:off x="697149" y="2805817"/>
            <a:ext cx="3300919" cy="762000"/>
            <a:chOff x="697149" y="2805817"/>
            <a:chExt cx="3300919" cy="76200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21C026E-AB17-10CC-714C-84A8DFBEF7FB}"/>
                </a:ext>
              </a:extLst>
            </p:cNvPr>
            <p:cNvSpPr txBox="1"/>
            <p:nvPr/>
          </p:nvSpPr>
          <p:spPr>
            <a:xfrm>
              <a:off x="697149" y="2916065"/>
              <a:ext cx="31517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3600" dirty="0">
                  <a:solidFill>
                    <a:srgbClr val="FF9900"/>
                  </a:solidFill>
                  <a:latin typeface="SVN-Gotham Ultra" panose="02000000000000000000" pitchFamily="50" charset="0"/>
                </a:rPr>
                <a:t>Mục Tiêu :</a:t>
              </a:r>
              <a:endParaRPr lang="en-US" sz="3600" dirty="0">
                <a:solidFill>
                  <a:srgbClr val="FF9900"/>
                </a:solidFill>
                <a:latin typeface="SVN-Gotham Ultra" panose="02000000000000000000" pitchFamily="50" charset="0"/>
              </a:endParaRPr>
            </a:p>
          </p:txBody>
        </p:sp>
        <p:pic>
          <p:nvPicPr>
            <p:cNvPr id="21" name="Graphic 20" descr="Bullseye with solid fill">
              <a:extLst>
                <a:ext uri="{FF2B5EF4-FFF2-40B4-BE49-F238E27FC236}">
                  <a16:creationId xmlns:a16="http://schemas.microsoft.com/office/drawing/2014/main" id="{4F73659D-3C49-AB7F-9C32-DE62C590B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236068" y="2805817"/>
              <a:ext cx="762000" cy="762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CA64B20-23C2-4635-D298-D72B89E78E24}"/>
              </a:ext>
            </a:extLst>
          </p:cNvPr>
          <p:cNvSpPr txBox="1"/>
          <p:nvPr/>
        </p:nvSpPr>
        <p:spPr>
          <a:xfrm>
            <a:off x="-7302230" y="4159503"/>
            <a:ext cx="69066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Sitka Text Semibold" pitchFamily="2" charset="0"/>
              </a:rPr>
              <a:t>Lưu trữ và theo dõi các hoạt động chỉ số hàng ngày của người dùng như cân nặng, calo nạp vào, calo tiêu hao ....</a:t>
            </a:r>
          </a:p>
          <a:p>
            <a:endParaRPr lang="vi-VN" dirty="0">
              <a:latin typeface="Sitka Text Semibold" pitchFamily="2" charset="0"/>
            </a:endParaRPr>
          </a:p>
          <a:p>
            <a:r>
              <a:rPr lang="vi-VN" dirty="0">
                <a:latin typeface="Sitka Text Semibold" pitchFamily="2" charset="0"/>
              </a:rPr>
              <a:t>Tự động tính toán sự thay đổi cân nặng dựa trên dữ liệu thực tế và đưa ra khuyến nghị</a:t>
            </a:r>
            <a:endParaRPr lang="en-US" dirty="0">
              <a:latin typeface="Sitka Text Semibold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068F85-425F-39A6-5F9C-B82DE97FBD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047" y="38588"/>
            <a:ext cx="5758677" cy="37952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4866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300">
        <p159:morph option="byObject"/>
      </p:transition>
    </mc:Choice>
    <mc:Fallback xmlns="">
      <p:transition spd="slow" advTm="13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D8D6927-9989-D867-DA1D-4E44CAF683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rgbClr val="FF9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03DC974-EBDC-693B-986F-25EA08588B6F}"/>
              </a:ext>
            </a:extLst>
          </p:cNvPr>
          <p:cNvGrpSpPr/>
          <p:nvPr/>
        </p:nvGrpSpPr>
        <p:grpSpPr>
          <a:xfrm>
            <a:off x="97276" y="165371"/>
            <a:ext cx="3764604" cy="2585323"/>
            <a:chOff x="97276" y="165371"/>
            <a:chExt cx="3764604" cy="258532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7F8C493-E5DC-6268-4504-28708944E474}"/>
                </a:ext>
              </a:extLst>
            </p:cNvPr>
            <p:cNvSpPr txBox="1"/>
            <p:nvPr/>
          </p:nvSpPr>
          <p:spPr>
            <a:xfrm>
              <a:off x="97276" y="165371"/>
              <a:ext cx="376460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5400" dirty="0">
                  <a:solidFill>
                    <a:schemeClr val="bg1"/>
                  </a:solidFill>
                  <a:latin typeface="SVN-Gotham Ultra" panose="02000000000000000000" pitchFamily="50" charset="0"/>
                </a:rPr>
                <a:t>ĐỀ TÀI NGHIÊN CỨU</a:t>
              </a:r>
              <a:endParaRPr lang="en-US" sz="5400" dirty="0">
                <a:solidFill>
                  <a:schemeClr val="bg1"/>
                </a:solidFill>
                <a:latin typeface="SVN-Gotham Ultra" panose="02000000000000000000" pitchFamily="50" charset="0"/>
              </a:endParaRPr>
            </a:p>
          </p:txBody>
        </p:sp>
        <p:pic>
          <p:nvPicPr>
            <p:cNvPr id="9" name="Graphic 8" descr="Lightbulb and gear with solid fill">
              <a:extLst>
                <a:ext uri="{FF2B5EF4-FFF2-40B4-BE49-F238E27FC236}">
                  <a16:creationId xmlns:a16="http://schemas.microsoft.com/office/drawing/2014/main" id="{3071A51A-8600-E81E-2616-D87375B1DD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9949" y="1739017"/>
              <a:ext cx="914400" cy="9144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BE34520-9164-9A7C-5B25-C9F82B0E06E5}"/>
              </a:ext>
            </a:extLst>
          </p:cNvPr>
          <p:cNvSpPr txBox="1"/>
          <p:nvPr/>
        </p:nvSpPr>
        <p:spPr>
          <a:xfrm>
            <a:off x="697149" y="4138721"/>
            <a:ext cx="69066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Sitka Text Semibold" pitchFamily="2" charset="0"/>
              </a:rPr>
              <a:t>Lưu trữ và theo dõi các hoạt động chỉ số hàng ngày của người dùng như cân nặng, calo nạp vào, calo tiêu hao ....</a:t>
            </a:r>
          </a:p>
          <a:p>
            <a:endParaRPr lang="vi-VN" dirty="0">
              <a:latin typeface="Sitka Text Semibold" pitchFamily="2" charset="0"/>
            </a:endParaRPr>
          </a:p>
          <a:p>
            <a:r>
              <a:rPr lang="vi-VN" dirty="0">
                <a:latin typeface="Sitka Text Semibold" pitchFamily="2" charset="0"/>
              </a:rPr>
              <a:t>Tự động tính toán sự thay đổi cân nặng dựa trên dữ liệu thực tế và đưa ra khuyến nghị</a:t>
            </a:r>
            <a:endParaRPr lang="en-US" dirty="0">
              <a:latin typeface="Sitka Text Semibold" pitchFamily="2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F94C73D-A96E-A5D0-CB7A-0B13560FEB67}"/>
              </a:ext>
            </a:extLst>
          </p:cNvPr>
          <p:cNvGrpSpPr/>
          <p:nvPr/>
        </p:nvGrpSpPr>
        <p:grpSpPr>
          <a:xfrm>
            <a:off x="697149" y="2805817"/>
            <a:ext cx="3300919" cy="762000"/>
            <a:chOff x="697149" y="2805817"/>
            <a:chExt cx="3300919" cy="76200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21C026E-AB17-10CC-714C-84A8DFBEF7FB}"/>
                </a:ext>
              </a:extLst>
            </p:cNvPr>
            <p:cNvSpPr txBox="1"/>
            <p:nvPr/>
          </p:nvSpPr>
          <p:spPr>
            <a:xfrm>
              <a:off x="697149" y="2916065"/>
              <a:ext cx="31517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3600" dirty="0">
                  <a:solidFill>
                    <a:srgbClr val="FF9900"/>
                  </a:solidFill>
                  <a:latin typeface="SVN-Gotham Ultra" panose="02000000000000000000" pitchFamily="50" charset="0"/>
                </a:rPr>
                <a:t>Mục Tiêu :</a:t>
              </a:r>
              <a:endParaRPr lang="en-US" sz="3600" dirty="0">
                <a:solidFill>
                  <a:srgbClr val="FF9900"/>
                </a:solidFill>
                <a:latin typeface="SVN-Gotham Ultra" panose="02000000000000000000" pitchFamily="50" charset="0"/>
              </a:endParaRPr>
            </a:p>
          </p:txBody>
        </p:sp>
        <p:pic>
          <p:nvPicPr>
            <p:cNvPr id="21" name="Graphic 20" descr="Bullseye with solid fill">
              <a:extLst>
                <a:ext uri="{FF2B5EF4-FFF2-40B4-BE49-F238E27FC236}">
                  <a16:creationId xmlns:a16="http://schemas.microsoft.com/office/drawing/2014/main" id="{4F73659D-3C49-AB7F-9C32-DE62C590B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236068" y="2805817"/>
              <a:ext cx="762000" cy="762000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ABB4C73-C951-CD1D-4740-6C8E37D301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047" y="38588"/>
            <a:ext cx="5758677" cy="37952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247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786">
        <p159:morph option="byObject"/>
      </p:transition>
    </mc:Choice>
    <mc:Fallback xmlns="">
      <p:transition spd="slow" advTm="2786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ai Nam [PPT] Template 07.png">
            <a:extLst>
              <a:ext uri="{FF2B5EF4-FFF2-40B4-BE49-F238E27FC236}">
                <a16:creationId xmlns:a16="http://schemas.microsoft.com/office/drawing/2014/main" id="{ECACB6FA-28E1-028E-BD9E-4C863115E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" y="0"/>
            <a:ext cx="3778897" cy="6858000"/>
          </a:xfrm>
          <a:prstGeom prst="rect">
            <a:avLst/>
          </a:prstGeom>
        </p:spPr>
      </p:pic>
      <p:pic>
        <p:nvPicPr>
          <p:cNvPr id="1026" name="Picture 2" descr="Trường Đại học Đại Nam">
            <a:extLst>
              <a:ext uri="{FF2B5EF4-FFF2-40B4-BE49-F238E27FC236}">
                <a16:creationId xmlns:a16="http://schemas.microsoft.com/office/drawing/2014/main" id="{2629EE14-6CCD-1B5B-BFAF-2D227EF59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27A94F-740D-F652-6751-B160A8A38D2F}"/>
              </a:ext>
            </a:extLst>
          </p:cNvPr>
          <p:cNvSpPr/>
          <p:nvPr/>
        </p:nvSpPr>
        <p:spPr>
          <a:xfrm>
            <a:off x="-4664" y="0"/>
            <a:ext cx="12192000" cy="6858000"/>
          </a:xfrm>
          <a:prstGeom prst="rect">
            <a:avLst/>
          </a:prstGeom>
          <a:gradFill>
            <a:gsLst>
              <a:gs pos="0">
                <a:srgbClr val="FFC000">
                  <a:alpha val="31000"/>
                </a:srgbClr>
              </a:gs>
              <a:gs pos="100000">
                <a:srgbClr val="002060">
                  <a:alpha val="65000"/>
                </a:srgb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F4790C-208E-1459-F8DC-7F4FBDE06E76}"/>
              </a:ext>
            </a:extLst>
          </p:cNvPr>
          <p:cNvSpPr txBox="1"/>
          <p:nvPr/>
        </p:nvSpPr>
        <p:spPr>
          <a:xfrm>
            <a:off x="3307605" y="1055915"/>
            <a:ext cx="55767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5400" dirty="0">
                <a:solidFill>
                  <a:schemeClr val="bg1"/>
                </a:solidFill>
                <a:latin typeface="SVN-Indie" pitchFamily="2" charset="0"/>
                <a:ea typeface="Yu Gothic UI Semibold" panose="020B0700000000000000" pitchFamily="34" charset="-128"/>
                <a:cs typeface="Times New Roman" panose="02020603050405020304" pitchFamily="18" charset="0"/>
              </a:rPr>
              <a:t>CHUYỂN ĐỔI SỐ</a:t>
            </a:r>
            <a:endParaRPr lang="en-US" sz="5400" dirty="0">
              <a:solidFill>
                <a:schemeClr val="bg1"/>
              </a:solidFill>
              <a:latin typeface="SVN-Indie" pitchFamily="2" charset="0"/>
              <a:ea typeface="Yu Gothic UI Semibold" panose="020B07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1FCC1A-E4D3-440F-89D4-CCA1AD9B442D}"/>
              </a:ext>
            </a:extLst>
          </p:cNvPr>
          <p:cNvSpPr txBox="1"/>
          <p:nvPr/>
        </p:nvSpPr>
        <p:spPr>
          <a:xfrm>
            <a:off x="2676234" y="-59775"/>
            <a:ext cx="6646700" cy="3154710"/>
          </a:xfrm>
          <a:prstGeom prst="rect">
            <a:avLst/>
          </a:prstGeom>
          <a:solidFill>
            <a:schemeClr val="accent1">
              <a:alpha val="0"/>
            </a:schemeClr>
          </a:solidFill>
          <a:effectLst>
            <a:outerShdw blurRad="50800" dist="50800" dir="5400000" algn="ctr" rotWithShape="0">
              <a:schemeClr val="bg2">
                <a:alpha val="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9900" dirty="0">
                <a:solidFill>
                  <a:schemeClr val="bg1">
                    <a:alpha val="42000"/>
                  </a:schemeClr>
                </a:solidFill>
                <a:latin typeface="SVN-Indie" pitchFamily="2" charset="0"/>
                <a:ea typeface="Yu Gothic UI Semibold" panose="020B0700000000000000" pitchFamily="34" charset="-128"/>
                <a:cs typeface="Times New Roman" panose="02020603050405020304" pitchFamily="18" charset="0"/>
              </a:rPr>
              <a:t>DNU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3A7CD3-AAA8-9B5A-65FC-C850E07E1E4A}"/>
              </a:ext>
            </a:extLst>
          </p:cNvPr>
          <p:cNvSpPr txBox="1"/>
          <p:nvPr/>
        </p:nvSpPr>
        <p:spPr>
          <a:xfrm>
            <a:off x="298581" y="5523723"/>
            <a:ext cx="4170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 viên th: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Vũ Tài Sang</a:t>
            </a:r>
            <a:b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GV hướng dẫn :Th.S.Lê Trung Hiếu</a:t>
            </a:r>
            <a:b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          GV. Nguyễn Thái Khánh </a:t>
            </a:r>
            <a:b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4" descr="Giới Thiệu Trường Đại Học Khoa Học Tự Nhiên Hà Nội - HUS">
            <a:extLst>
              <a:ext uri="{FF2B5EF4-FFF2-40B4-BE49-F238E27FC236}">
                <a16:creationId xmlns:a16="http://schemas.microsoft.com/office/drawing/2014/main" id="{5ED31E3A-6E6A-1F62-18C4-BBC0B6616F8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657139" y="1946590"/>
            <a:ext cx="947178" cy="94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6803402-A5ED-FD87-33B5-7F6472448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4305" y="0"/>
            <a:ext cx="2180835" cy="1979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C6E1DD-0013-A3B4-DA62-A0008D880FF0}"/>
              </a:ext>
            </a:extLst>
          </p:cNvPr>
          <p:cNvSpPr txBox="1"/>
          <p:nvPr/>
        </p:nvSpPr>
        <p:spPr>
          <a:xfrm>
            <a:off x="5783108" y="2173957"/>
            <a:ext cx="57017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“Chuyển đổi số trong giáo dục” </a:t>
            </a: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70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Giới Thiệu Trường Đại Học Khoa Học Tự Nhiên Hà Nội - HUS">
            <a:extLst>
              <a:ext uri="{FF2B5EF4-FFF2-40B4-BE49-F238E27FC236}">
                <a16:creationId xmlns:a16="http://schemas.microsoft.com/office/drawing/2014/main" id="{42928390-9EAD-8C76-86F4-3763ED1DE4B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85950" y="-781050"/>
            <a:ext cx="4362450" cy="436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3B9EFE-6C68-312E-DCF8-44E3B2B3B992}"/>
              </a:ext>
            </a:extLst>
          </p:cNvPr>
          <p:cNvSpPr txBox="1"/>
          <p:nvPr/>
        </p:nvSpPr>
        <p:spPr>
          <a:xfrm>
            <a:off x="438912" y="1562673"/>
            <a:ext cx="314553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500" dirty="0">
                <a:solidFill>
                  <a:srgbClr val="FF9900"/>
                </a:solidFill>
                <a:latin typeface="+mj-lt"/>
              </a:rPr>
              <a:t>Khái niệm</a:t>
            </a:r>
            <a:endParaRPr lang="en-US" sz="3500" dirty="0">
              <a:solidFill>
                <a:srgbClr val="FF9900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DDC9AC-84BA-9A4A-2A6E-EC6C06B9C019}"/>
              </a:ext>
            </a:extLst>
          </p:cNvPr>
          <p:cNvSpPr txBox="1"/>
          <p:nvPr/>
        </p:nvSpPr>
        <p:spPr>
          <a:xfrm>
            <a:off x="438912" y="2315385"/>
            <a:ext cx="5010912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kern="100" dirty="0">
                <a:effectLst/>
                <a:latin typeface="+mj-lt"/>
                <a:ea typeface="Calibri" panose="020F0502020204030204" pitchFamily="34" charset="0"/>
                <a:cs typeface="Cordia New" panose="020B0304020202020204" pitchFamily="34" charset="-34"/>
              </a:rPr>
              <a:t>Chuyển đổi số (</a:t>
            </a:r>
            <a:r>
              <a:rPr lang="vi-VN" sz="3200" b="1" kern="100" dirty="0">
                <a:effectLst/>
                <a:latin typeface="+mj-lt"/>
                <a:ea typeface="Calibri" panose="020F0502020204030204" pitchFamily="34" charset="0"/>
                <a:cs typeface="Cordia New" panose="020B0304020202020204" pitchFamily="34" charset="-34"/>
              </a:rPr>
              <a:t>Digital Transformation</a:t>
            </a:r>
            <a:r>
              <a:rPr lang="vi-VN" sz="3200" kern="100" dirty="0">
                <a:effectLst/>
                <a:latin typeface="+mj-lt"/>
                <a:ea typeface="Calibri" panose="020F0502020204030204" pitchFamily="34" charset="0"/>
                <a:cs typeface="Cordia New" panose="020B0304020202020204" pitchFamily="34" charset="-34"/>
              </a:rPr>
              <a:t>) là quá trình ứng dụng công nghệ số vào mọi hoạt động của tổ chức, từ quản lý đến vận hành, nhằm nâng cao hiệu quả và chất lượng dịch vụ.</a:t>
            </a:r>
          </a:p>
          <a:p>
            <a:r>
              <a:rPr lang="vi-VN" sz="3200" kern="100" dirty="0">
                <a:effectLst/>
                <a:latin typeface="+mj-lt"/>
                <a:ea typeface="Calibri" panose="020F0502020204030204" pitchFamily="34" charset="0"/>
                <a:cs typeface="Cordia New" panose="020B0304020202020204" pitchFamily="34" charset="-34"/>
              </a:rPr>
              <a:t> </a:t>
            </a:r>
            <a:br>
              <a:rPr lang="vi-VN" sz="3200" kern="100" dirty="0">
                <a:effectLst/>
                <a:latin typeface="+mj-lt"/>
                <a:ea typeface="Calibri" panose="020F0502020204030204" pitchFamily="34" charset="0"/>
                <a:cs typeface="Cordia New" panose="020B0304020202020204" pitchFamily="34" charset="-34"/>
              </a:rPr>
            </a:b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7BAA77-D49E-FAFD-CE95-D23C89C6FAB1}"/>
              </a:ext>
            </a:extLst>
          </p:cNvPr>
          <p:cNvSpPr txBox="1"/>
          <p:nvPr/>
        </p:nvSpPr>
        <p:spPr>
          <a:xfrm>
            <a:off x="7034784" y="2193615"/>
            <a:ext cx="5010912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500" b="1" dirty="0">
                <a:latin typeface="+mj-lt"/>
              </a:rPr>
              <a:t>Con người trong kỷ nguyên 4.0 không thể đứng yên.</a:t>
            </a:r>
            <a:r>
              <a:rPr lang="vi-VN" sz="3500" dirty="0">
                <a:latin typeface="+mj-lt"/>
              </a:rPr>
              <a:t> Công nghệ thay đổi từng ngày, từ cách chúng ta học tập, làm việc cho đến cách mua sắm hay giải trí.</a:t>
            </a:r>
            <a:endParaRPr lang="en-US" sz="3500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F0FEB9-4120-7425-79D5-A3B05582416D}"/>
              </a:ext>
            </a:extLst>
          </p:cNvPr>
          <p:cNvSpPr txBox="1"/>
          <p:nvPr/>
        </p:nvSpPr>
        <p:spPr>
          <a:xfrm>
            <a:off x="7034784" y="1562673"/>
            <a:ext cx="314553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500" dirty="0">
                <a:solidFill>
                  <a:srgbClr val="0070C0"/>
                </a:solidFill>
                <a:latin typeface="+mj-lt"/>
              </a:rPr>
              <a:t>Tại sao</a:t>
            </a:r>
            <a:endParaRPr lang="en-US" sz="35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F98B464F-C3F4-8ED4-D4F3-118ECB3B853C}"/>
              </a:ext>
            </a:extLst>
          </p:cNvPr>
          <p:cNvSpPr/>
          <p:nvPr/>
        </p:nvSpPr>
        <p:spPr>
          <a:xfrm>
            <a:off x="5641848" y="3299460"/>
            <a:ext cx="908304" cy="877824"/>
          </a:xfrm>
          <a:prstGeom prst="flowChartConnector">
            <a:avLst/>
          </a:prstGeom>
          <a:solidFill>
            <a:srgbClr val="FF9900"/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FF9900"/>
                </a:solidFill>
              </a:ln>
              <a:solidFill>
                <a:srgbClr val="FF9900"/>
              </a:solidFill>
            </a:endParaRP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595DD10B-6893-79FF-12EB-25F77CD944B3}"/>
              </a:ext>
            </a:extLst>
          </p:cNvPr>
          <p:cNvSpPr/>
          <p:nvPr/>
        </p:nvSpPr>
        <p:spPr>
          <a:xfrm>
            <a:off x="5641848" y="3299460"/>
            <a:ext cx="908304" cy="877824"/>
          </a:xfrm>
          <a:prstGeom prst="flowChartConnector">
            <a:avLst/>
          </a:prstGeom>
          <a:solidFill>
            <a:srgbClr val="FF9900"/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FF9900"/>
                </a:solidFill>
              </a:ln>
              <a:solidFill>
                <a:srgbClr val="FF9900"/>
              </a:solidFill>
            </a:endParaRPr>
          </a:p>
        </p:txBody>
      </p:sp>
      <p:sp>
        <p:nvSpPr>
          <p:cNvPr id="15" name="Partial Circle 14">
            <a:extLst>
              <a:ext uri="{FF2B5EF4-FFF2-40B4-BE49-F238E27FC236}">
                <a16:creationId xmlns:a16="http://schemas.microsoft.com/office/drawing/2014/main" id="{6EF1C09B-CA98-4D57-1220-0854DC29752A}"/>
              </a:ext>
            </a:extLst>
          </p:cNvPr>
          <p:cNvSpPr/>
          <p:nvPr/>
        </p:nvSpPr>
        <p:spPr>
          <a:xfrm rot="12857156">
            <a:off x="-1385104" y="-3568324"/>
            <a:ext cx="14962208" cy="14623298"/>
          </a:xfrm>
          <a:prstGeom prst="pie">
            <a:avLst/>
          </a:prstGeom>
          <a:solidFill>
            <a:srgbClr val="FF9900"/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n>
                <a:solidFill>
                  <a:srgbClr val="FF9900"/>
                </a:solidFill>
              </a:ln>
              <a:solidFill>
                <a:srgbClr val="FF9900"/>
              </a:solidFill>
            </a:endParaRP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6FA8018C-340B-7E00-BE25-E871E93623C2}"/>
              </a:ext>
            </a:extLst>
          </p:cNvPr>
          <p:cNvSpPr/>
          <p:nvPr/>
        </p:nvSpPr>
        <p:spPr>
          <a:xfrm>
            <a:off x="5641848" y="3319272"/>
            <a:ext cx="908304" cy="877824"/>
          </a:xfrm>
          <a:prstGeom prst="flowChartConnector">
            <a:avLst/>
          </a:prstGeom>
          <a:solidFill>
            <a:srgbClr val="FF9900"/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FF9900"/>
                </a:solidFill>
              </a:ln>
              <a:solidFill>
                <a:srgbClr val="FF9900"/>
              </a:solidFill>
            </a:endParaRPr>
          </a:p>
        </p:txBody>
      </p:sp>
      <p:pic>
        <p:nvPicPr>
          <p:cNvPr id="19" name="Picture 2" descr="Trường Đại học Đại Nam">
            <a:extLst>
              <a:ext uri="{FF2B5EF4-FFF2-40B4-BE49-F238E27FC236}">
                <a16:creationId xmlns:a16="http://schemas.microsoft.com/office/drawing/2014/main" id="{729980BE-6929-D614-144E-F24914A82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50800" dir="5400000" algn="ctr" rotWithShape="0">
              <a:schemeClr val="bg1">
                <a:alpha val="28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EAB2C77-62D7-E4FB-2D1F-FF0414199EC8}"/>
              </a:ext>
            </a:extLst>
          </p:cNvPr>
          <p:cNvGrpSpPr/>
          <p:nvPr/>
        </p:nvGrpSpPr>
        <p:grpSpPr>
          <a:xfrm>
            <a:off x="5635752" y="2778560"/>
            <a:ext cx="5770626" cy="2985433"/>
            <a:chOff x="5635752" y="2778560"/>
            <a:chExt cx="5770626" cy="298543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3C5AB84-99FA-E0F4-0522-CE9CF250DC7C}"/>
                </a:ext>
              </a:extLst>
            </p:cNvPr>
            <p:cNvSpPr txBox="1"/>
            <p:nvPr/>
          </p:nvSpPr>
          <p:spPr>
            <a:xfrm>
              <a:off x="6550152" y="2778560"/>
              <a:ext cx="4856226" cy="2985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5400" dirty="0">
                  <a:solidFill>
                    <a:schemeClr val="accent4">
                      <a:lumMod val="50000"/>
                    </a:schemeClr>
                  </a:solidFill>
                  <a:latin typeface="Merriweather Black" panose="00000A00000000000000" pitchFamily="2" charset="0"/>
                </a:rPr>
                <a:t>Chuyển đổi số</a:t>
              </a:r>
            </a:p>
            <a:p>
              <a:br>
                <a:rPr lang="vi-VN" sz="4000" dirty="0">
                  <a:solidFill>
                    <a:schemeClr val="accent4">
                      <a:lumMod val="50000"/>
                    </a:schemeClr>
                  </a:solidFill>
                  <a:latin typeface="+mj-lt"/>
                </a:rPr>
              </a:br>
              <a:endParaRPr lang="en-US" sz="4000" dirty="0">
                <a:solidFill>
                  <a:schemeClr val="accent4">
                    <a:lumMod val="50000"/>
                  </a:schemeClr>
                </a:solidFill>
                <a:latin typeface="+mj-lt"/>
              </a:endParaRPr>
            </a:p>
          </p:txBody>
        </p:sp>
        <p:pic>
          <p:nvPicPr>
            <p:cNvPr id="21" name="Graphic 20" descr="Right pointing backhand index with solid fill">
              <a:extLst>
                <a:ext uri="{FF2B5EF4-FFF2-40B4-BE49-F238E27FC236}">
                  <a16:creationId xmlns:a16="http://schemas.microsoft.com/office/drawing/2014/main" id="{5F305739-F341-2960-F149-FBCF78244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5635752" y="3297841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936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Giới Thiệu Trường Đại Học Khoa Học Tự Nhiên Hà Nội - HUS">
            <a:extLst>
              <a:ext uri="{FF2B5EF4-FFF2-40B4-BE49-F238E27FC236}">
                <a16:creationId xmlns:a16="http://schemas.microsoft.com/office/drawing/2014/main" id="{42928390-9EAD-8C76-86F4-3763ED1DE4B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85950" y="-781050"/>
            <a:ext cx="4362450" cy="436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3B9EFE-6C68-312E-DCF8-44E3B2B3B992}"/>
              </a:ext>
            </a:extLst>
          </p:cNvPr>
          <p:cNvSpPr txBox="1"/>
          <p:nvPr/>
        </p:nvSpPr>
        <p:spPr>
          <a:xfrm>
            <a:off x="438912" y="1562673"/>
            <a:ext cx="314553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500" dirty="0">
                <a:solidFill>
                  <a:srgbClr val="FF9900"/>
                </a:solidFill>
                <a:latin typeface="+mj-lt"/>
              </a:rPr>
              <a:t>Khái niệm</a:t>
            </a:r>
            <a:endParaRPr lang="en-US" sz="3500" dirty="0">
              <a:solidFill>
                <a:srgbClr val="FF9900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DDC9AC-84BA-9A4A-2A6E-EC6C06B9C019}"/>
              </a:ext>
            </a:extLst>
          </p:cNvPr>
          <p:cNvSpPr txBox="1"/>
          <p:nvPr/>
        </p:nvSpPr>
        <p:spPr>
          <a:xfrm>
            <a:off x="438912" y="2315385"/>
            <a:ext cx="5010912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kern="100" dirty="0">
                <a:effectLst/>
                <a:latin typeface="+mj-lt"/>
                <a:ea typeface="Calibri" panose="020F0502020204030204" pitchFamily="34" charset="0"/>
                <a:cs typeface="Cordia New" panose="020B0304020202020204" pitchFamily="34" charset="-34"/>
              </a:rPr>
              <a:t>Chuyển đổi số (</a:t>
            </a:r>
            <a:r>
              <a:rPr lang="vi-VN" sz="3200" b="1" kern="100" dirty="0">
                <a:effectLst/>
                <a:latin typeface="+mj-lt"/>
                <a:ea typeface="Calibri" panose="020F0502020204030204" pitchFamily="34" charset="0"/>
                <a:cs typeface="Cordia New" panose="020B0304020202020204" pitchFamily="34" charset="-34"/>
              </a:rPr>
              <a:t>Digital Transformation</a:t>
            </a:r>
            <a:r>
              <a:rPr lang="vi-VN" sz="3200" kern="100" dirty="0">
                <a:effectLst/>
                <a:latin typeface="+mj-lt"/>
                <a:ea typeface="Calibri" panose="020F0502020204030204" pitchFamily="34" charset="0"/>
                <a:cs typeface="Cordia New" panose="020B0304020202020204" pitchFamily="34" charset="-34"/>
              </a:rPr>
              <a:t>) là quá trình ứng dụng công nghệ số vào mọi hoạt động của tổ chức, từ quản lý đến vận hành, nhằm nâng cao hiệu quả và chất lượng dịch vụ.</a:t>
            </a:r>
          </a:p>
          <a:p>
            <a:r>
              <a:rPr lang="vi-VN" sz="3200" kern="100" dirty="0">
                <a:effectLst/>
                <a:latin typeface="+mj-lt"/>
                <a:ea typeface="Calibri" panose="020F0502020204030204" pitchFamily="34" charset="0"/>
                <a:cs typeface="Cordia New" panose="020B0304020202020204" pitchFamily="34" charset="-34"/>
              </a:rPr>
              <a:t> </a:t>
            </a:r>
            <a:br>
              <a:rPr lang="vi-VN" sz="3200" kern="100" dirty="0">
                <a:effectLst/>
                <a:latin typeface="+mj-lt"/>
                <a:ea typeface="Calibri" panose="020F0502020204030204" pitchFamily="34" charset="0"/>
                <a:cs typeface="Cordia New" panose="020B0304020202020204" pitchFamily="34" charset="-34"/>
              </a:rPr>
            </a:b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7BAA77-D49E-FAFD-CE95-D23C89C6FAB1}"/>
              </a:ext>
            </a:extLst>
          </p:cNvPr>
          <p:cNvSpPr txBox="1"/>
          <p:nvPr/>
        </p:nvSpPr>
        <p:spPr>
          <a:xfrm>
            <a:off x="8395632" y="1852744"/>
            <a:ext cx="3796368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500" b="1" dirty="0">
                <a:latin typeface="+mj-lt"/>
              </a:rPr>
              <a:t>Con người trong kỷ nguyên 4.0 không thể đứng yên.</a:t>
            </a:r>
            <a:r>
              <a:rPr lang="vi-VN" sz="3500" dirty="0">
                <a:latin typeface="+mj-lt"/>
              </a:rPr>
              <a:t> Công nghệ thay đổi từng ngày, từ cách chúng ta học tập, làm việc cho đến cách mua sắm hay giải trí.</a:t>
            </a:r>
            <a:endParaRPr lang="en-US" sz="3500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F0FEB9-4120-7425-79D5-A3B05582416D}"/>
              </a:ext>
            </a:extLst>
          </p:cNvPr>
          <p:cNvSpPr txBox="1"/>
          <p:nvPr/>
        </p:nvSpPr>
        <p:spPr>
          <a:xfrm>
            <a:off x="7034784" y="1562673"/>
            <a:ext cx="314553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500" dirty="0">
                <a:solidFill>
                  <a:srgbClr val="0070C0"/>
                </a:solidFill>
                <a:latin typeface="+mj-lt"/>
              </a:rPr>
              <a:t>Tại sao</a:t>
            </a:r>
            <a:endParaRPr lang="en-US" sz="35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F98B464F-C3F4-8ED4-D4F3-118ECB3B853C}"/>
              </a:ext>
            </a:extLst>
          </p:cNvPr>
          <p:cNvSpPr/>
          <p:nvPr/>
        </p:nvSpPr>
        <p:spPr>
          <a:xfrm>
            <a:off x="5641848" y="3299460"/>
            <a:ext cx="908304" cy="877824"/>
          </a:xfrm>
          <a:prstGeom prst="flowChartConnector">
            <a:avLst/>
          </a:prstGeom>
          <a:solidFill>
            <a:srgbClr val="FF9900"/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FF9900"/>
                </a:solidFill>
              </a:ln>
              <a:solidFill>
                <a:srgbClr val="FF9900"/>
              </a:solidFill>
            </a:endParaRP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595DD10B-6893-79FF-12EB-25F77CD944B3}"/>
              </a:ext>
            </a:extLst>
          </p:cNvPr>
          <p:cNvSpPr/>
          <p:nvPr/>
        </p:nvSpPr>
        <p:spPr>
          <a:xfrm>
            <a:off x="5641848" y="3299460"/>
            <a:ext cx="908304" cy="877824"/>
          </a:xfrm>
          <a:prstGeom prst="flowChartConnector">
            <a:avLst/>
          </a:prstGeom>
          <a:solidFill>
            <a:srgbClr val="FF9900"/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FF9900"/>
                </a:solidFill>
              </a:ln>
              <a:solidFill>
                <a:srgbClr val="FF9900"/>
              </a:solidFill>
            </a:endParaRPr>
          </a:p>
        </p:txBody>
      </p:sp>
      <p:sp>
        <p:nvSpPr>
          <p:cNvPr id="15" name="Partial Circle 14">
            <a:extLst>
              <a:ext uri="{FF2B5EF4-FFF2-40B4-BE49-F238E27FC236}">
                <a16:creationId xmlns:a16="http://schemas.microsoft.com/office/drawing/2014/main" id="{6EF1C09B-CA98-4D57-1220-0854DC29752A}"/>
              </a:ext>
            </a:extLst>
          </p:cNvPr>
          <p:cNvSpPr/>
          <p:nvPr/>
        </p:nvSpPr>
        <p:spPr>
          <a:xfrm rot="3221209">
            <a:off x="-1385104" y="-3568324"/>
            <a:ext cx="14962208" cy="14623298"/>
          </a:xfrm>
          <a:prstGeom prst="pie">
            <a:avLst/>
          </a:prstGeom>
          <a:solidFill>
            <a:schemeClr val="tx2">
              <a:lumMod val="75000"/>
              <a:lumOff val="25000"/>
            </a:schemeClr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n>
                <a:solidFill>
                  <a:srgbClr val="FF9900"/>
                </a:solidFill>
              </a:ln>
              <a:solidFill>
                <a:srgbClr val="FF9900"/>
              </a:solidFill>
            </a:endParaRP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6FA8018C-340B-7E00-BE25-E871E93623C2}"/>
              </a:ext>
            </a:extLst>
          </p:cNvPr>
          <p:cNvSpPr/>
          <p:nvPr/>
        </p:nvSpPr>
        <p:spPr>
          <a:xfrm>
            <a:off x="5641848" y="3319272"/>
            <a:ext cx="908304" cy="877824"/>
          </a:xfrm>
          <a:prstGeom prst="flowChartConnector">
            <a:avLst/>
          </a:prstGeom>
          <a:solidFill>
            <a:schemeClr val="tx2">
              <a:lumMod val="75000"/>
              <a:lumOff val="25000"/>
            </a:schemeClr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FF9900"/>
                </a:solidFill>
              </a:ln>
              <a:solidFill>
                <a:srgbClr val="FF99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3C5AB84-99FA-E0F4-0522-CE9CF250DC7C}"/>
              </a:ext>
            </a:extLst>
          </p:cNvPr>
          <p:cNvSpPr txBox="1"/>
          <p:nvPr/>
        </p:nvSpPr>
        <p:spPr>
          <a:xfrm>
            <a:off x="986790" y="2539703"/>
            <a:ext cx="485622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400" b="1" dirty="0">
                <a:solidFill>
                  <a:srgbClr val="FF9900"/>
                </a:solidFill>
                <a:latin typeface="Merriweather Black" panose="00000A00000000000000" pitchFamily="2" charset="0"/>
              </a:rPr>
              <a:t>Tại sao phải chuyển đổi số</a:t>
            </a:r>
          </a:p>
          <a:p>
            <a:br>
              <a:rPr lang="vi-VN" sz="4000" dirty="0">
                <a:solidFill>
                  <a:schemeClr val="accent4">
                    <a:lumMod val="50000"/>
                  </a:schemeClr>
                </a:solidFill>
                <a:latin typeface="+mj-lt"/>
              </a:rPr>
            </a:br>
            <a:endParaRPr lang="en-US" sz="4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5" name="Picture 2" descr="Trường Đại học Đại Nam">
            <a:extLst>
              <a:ext uri="{FF2B5EF4-FFF2-40B4-BE49-F238E27FC236}">
                <a16:creationId xmlns:a16="http://schemas.microsoft.com/office/drawing/2014/main" id="{E0B43974-0B84-EC35-466A-2BF2301A6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50800" dir="5400000" algn="ctr" rotWithShape="0">
              <a:schemeClr val="bg1">
                <a:alpha val="28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 descr="Help with solid fill">
            <a:extLst>
              <a:ext uri="{FF2B5EF4-FFF2-40B4-BE49-F238E27FC236}">
                <a16:creationId xmlns:a16="http://schemas.microsoft.com/office/drawing/2014/main" id="{A37E5E76-9513-D76B-751B-FF055562D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3190" y="329740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35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2" descr="Trường Đại học Đại Nam">
            <a:extLst>
              <a:ext uri="{FF2B5EF4-FFF2-40B4-BE49-F238E27FC236}">
                <a16:creationId xmlns:a16="http://schemas.microsoft.com/office/drawing/2014/main" id="{72DA3B5E-B732-D370-6D1F-2EBB9188D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27" name="Group 1026">
            <a:extLst>
              <a:ext uri="{FF2B5EF4-FFF2-40B4-BE49-F238E27FC236}">
                <a16:creationId xmlns:a16="http://schemas.microsoft.com/office/drawing/2014/main" id="{E22314FE-4CAA-9F8E-493F-6794978D95D3}"/>
              </a:ext>
            </a:extLst>
          </p:cNvPr>
          <p:cNvGrpSpPr/>
          <p:nvPr/>
        </p:nvGrpSpPr>
        <p:grpSpPr>
          <a:xfrm>
            <a:off x="1021700" y="0"/>
            <a:ext cx="10343738" cy="6793551"/>
            <a:chOff x="1021700" y="0"/>
            <a:chExt cx="10343738" cy="6793551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014055F-95CC-F75E-2C0F-3B4CB1FDE3E9}"/>
                </a:ext>
              </a:extLst>
            </p:cNvPr>
            <p:cNvGrpSpPr/>
            <p:nvPr/>
          </p:nvGrpSpPr>
          <p:grpSpPr>
            <a:xfrm>
              <a:off x="3393440" y="701040"/>
              <a:ext cx="5425439" cy="5374640"/>
              <a:chOff x="10987975" y="2532923"/>
              <a:chExt cx="3655124" cy="3655124"/>
            </a:xfrm>
          </p:grpSpPr>
          <p:pic>
            <p:nvPicPr>
              <p:cNvPr id="61" name="Picture 60" descr="A person wearing virtual reality goggles&#10;&#10;AI-generated content may be incorrect.">
                <a:extLst>
                  <a:ext uri="{FF2B5EF4-FFF2-40B4-BE49-F238E27FC236}">
                    <a16:creationId xmlns:a16="http://schemas.microsoft.com/office/drawing/2014/main" id="{0876AD00-488B-8A39-7A35-4C006C2171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180" t="25675" r="30830" b="28642"/>
              <a:stretch>
                <a:fillRect/>
              </a:stretch>
            </p:blipFill>
            <p:spPr>
              <a:xfrm>
                <a:off x="12815537" y="2532923"/>
                <a:ext cx="1827562" cy="2741343"/>
              </a:xfrm>
              <a:custGeom>
                <a:avLst/>
                <a:gdLst>
                  <a:gd name="connsiteX0" fmla="*/ 0 w 1827562"/>
                  <a:gd name="connsiteY0" fmla="*/ 0 h 2741343"/>
                  <a:gd name="connsiteX1" fmla="*/ 1582715 w 1827562"/>
                  <a:gd name="connsiteY1" fmla="*/ 913781 h 2741343"/>
                  <a:gd name="connsiteX2" fmla="*/ 1582715 w 1827562"/>
                  <a:gd name="connsiteY2" fmla="*/ 2741343 h 2741343"/>
                  <a:gd name="connsiteX3" fmla="*/ 753538 w 1827562"/>
                  <a:gd name="connsiteY3" fmla="*/ 2262617 h 2741343"/>
                  <a:gd name="connsiteX4" fmla="*/ 783936 w 1827562"/>
                  <a:gd name="connsiteY4" fmla="*/ 2212579 h 2741343"/>
                  <a:gd name="connsiteX5" fmla="*/ 891540 w 1827562"/>
                  <a:gd name="connsiteY5" fmla="*/ 1787618 h 2741343"/>
                  <a:gd name="connsiteX6" fmla="*/ 91155 w 1827562"/>
                  <a:gd name="connsiteY6" fmla="*/ 900681 h 2741343"/>
                  <a:gd name="connsiteX7" fmla="*/ 1 w 1827562"/>
                  <a:gd name="connsiteY7" fmla="*/ 896078 h 2741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7562" h="2741343">
                    <a:moveTo>
                      <a:pt x="0" y="0"/>
                    </a:moveTo>
                    <a:cubicBezTo>
                      <a:pt x="652925" y="0"/>
                      <a:pt x="1256253" y="348331"/>
                      <a:pt x="1582715" y="913781"/>
                    </a:cubicBezTo>
                    <a:cubicBezTo>
                      <a:pt x="1909178" y="1479231"/>
                      <a:pt x="1909178" y="2175893"/>
                      <a:pt x="1582715" y="2741343"/>
                    </a:cubicBezTo>
                    <a:lnTo>
                      <a:pt x="753538" y="2262617"/>
                    </a:lnTo>
                    <a:lnTo>
                      <a:pt x="783936" y="2212579"/>
                    </a:lnTo>
                    <a:cubicBezTo>
                      <a:pt x="852560" y="2086254"/>
                      <a:pt x="891540" y="1941488"/>
                      <a:pt x="891540" y="1787618"/>
                    </a:cubicBezTo>
                    <a:cubicBezTo>
                      <a:pt x="891540" y="1326008"/>
                      <a:pt x="540720" y="946337"/>
                      <a:pt x="91155" y="900681"/>
                    </a:cubicBezTo>
                    <a:lnTo>
                      <a:pt x="1" y="896078"/>
                    </a:lnTo>
                    <a:close/>
                  </a:path>
                </a:pathLst>
              </a:custGeom>
            </p:spPr>
          </p:pic>
          <p:pic>
            <p:nvPicPr>
              <p:cNvPr id="62" name="Picture 61" descr="A hand holding a phone with a shopping list on it&#10;&#10;AI-generated content may be incorrect.">
                <a:extLst>
                  <a:ext uri="{FF2B5EF4-FFF2-40B4-BE49-F238E27FC236}">
                    <a16:creationId xmlns:a16="http://schemas.microsoft.com/office/drawing/2014/main" id="{3AAC3732-3188-6827-3A5C-00B89CDD56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216" t="12596" r="11395" b="54901"/>
              <a:stretch>
                <a:fillRect/>
              </a:stretch>
            </p:blipFill>
            <p:spPr>
              <a:xfrm>
                <a:off x="11232821" y="4794872"/>
                <a:ext cx="3165432" cy="1393175"/>
              </a:xfrm>
              <a:custGeom>
                <a:avLst/>
                <a:gdLst>
                  <a:gd name="connsiteX0" fmla="*/ 830336 w 3165432"/>
                  <a:gd name="connsiteY0" fmla="*/ 0 h 1393175"/>
                  <a:gd name="connsiteX1" fmla="*/ 843437 w 3165432"/>
                  <a:gd name="connsiteY1" fmla="*/ 24138 h 1393175"/>
                  <a:gd name="connsiteX2" fmla="*/ 1582716 w 3165432"/>
                  <a:gd name="connsiteY2" fmla="*/ 417209 h 1393175"/>
                  <a:gd name="connsiteX3" fmla="*/ 2321995 w 3165432"/>
                  <a:gd name="connsiteY3" fmla="*/ 24138 h 1393175"/>
                  <a:gd name="connsiteX4" fmla="*/ 2335097 w 3165432"/>
                  <a:gd name="connsiteY4" fmla="*/ 0 h 1393175"/>
                  <a:gd name="connsiteX5" fmla="*/ 3165432 w 3165432"/>
                  <a:gd name="connsiteY5" fmla="*/ 479394 h 1393175"/>
                  <a:gd name="connsiteX6" fmla="*/ 1582716 w 3165432"/>
                  <a:gd name="connsiteY6" fmla="*/ 1393175 h 1393175"/>
                  <a:gd name="connsiteX7" fmla="*/ 0 w 3165432"/>
                  <a:gd name="connsiteY7" fmla="*/ 479394 h 139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65432" h="1393175">
                    <a:moveTo>
                      <a:pt x="830336" y="0"/>
                    </a:moveTo>
                    <a:lnTo>
                      <a:pt x="843437" y="24138"/>
                    </a:lnTo>
                    <a:cubicBezTo>
                      <a:pt x="1003653" y="261289"/>
                      <a:pt x="1274976" y="417209"/>
                      <a:pt x="1582716" y="417209"/>
                    </a:cubicBezTo>
                    <a:cubicBezTo>
                      <a:pt x="1890456" y="417209"/>
                      <a:pt x="2161779" y="261289"/>
                      <a:pt x="2321995" y="24138"/>
                    </a:cubicBezTo>
                    <a:lnTo>
                      <a:pt x="2335097" y="0"/>
                    </a:lnTo>
                    <a:lnTo>
                      <a:pt x="3165432" y="479394"/>
                    </a:lnTo>
                    <a:cubicBezTo>
                      <a:pt x="2838969" y="1044844"/>
                      <a:pt x="2235641" y="1393175"/>
                      <a:pt x="1582716" y="1393175"/>
                    </a:cubicBezTo>
                    <a:cubicBezTo>
                      <a:pt x="929791" y="1393175"/>
                      <a:pt x="326463" y="1044844"/>
                      <a:pt x="0" y="479394"/>
                    </a:cubicBezTo>
                    <a:close/>
                  </a:path>
                </a:pathLst>
              </a:custGeom>
            </p:spPr>
          </p:pic>
          <p:pic>
            <p:nvPicPr>
              <p:cNvPr id="60" name="Picture 59" descr="A person holding a tablet with a hat and a cityscape&#10;&#10;AI-generated content may be incorrect.">
                <a:extLst>
                  <a:ext uri="{FF2B5EF4-FFF2-40B4-BE49-F238E27FC236}">
                    <a16:creationId xmlns:a16="http://schemas.microsoft.com/office/drawing/2014/main" id="{A39BDC6E-6DCD-EBBB-E168-251B9CEEAC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005" t="12306" r="42005" b="42011"/>
              <a:stretch>
                <a:fillRect/>
              </a:stretch>
            </p:blipFill>
            <p:spPr>
              <a:xfrm>
                <a:off x="10987975" y="2532923"/>
                <a:ext cx="1827563" cy="2741343"/>
              </a:xfrm>
              <a:custGeom>
                <a:avLst/>
                <a:gdLst>
                  <a:gd name="connsiteX0" fmla="*/ 1827563 w 1827563"/>
                  <a:gd name="connsiteY0" fmla="*/ 0 h 2741343"/>
                  <a:gd name="connsiteX1" fmla="*/ 1827563 w 1827563"/>
                  <a:gd name="connsiteY1" fmla="*/ 896078 h 2741343"/>
                  <a:gd name="connsiteX2" fmla="*/ 1827561 w 1827563"/>
                  <a:gd name="connsiteY2" fmla="*/ 896078 h 2741343"/>
                  <a:gd name="connsiteX3" fmla="*/ 936021 w 1827563"/>
                  <a:gd name="connsiteY3" fmla="*/ 1787618 h 2741343"/>
                  <a:gd name="connsiteX4" fmla="*/ 1043625 w 1827563"/>
                  <a:gd name="connsiteY4" fmla="*/ 2212579 h 2741343"/>
                  <a:gd name="connsiteX5" fmla="*/ 1074025 w 1827563"/>
                  <a:gd name="connsiteY5" fmla="*/ 2262618 h 2741343"/>
                  <a:gd name="connsiteX6" fmla="*/ 244848 w 1827563"/>
                  <a:gd name="connsiteY6" fmla="*/ 2741343 h 2741343"/>
                  <a:gd name="connsiteX7" fmla="*/ 244848 w 1827563"/>
                  <a:gd name="connsiteY7" fmla="*/ 913781 h 2741343"/>
                  <a:gd name="connsiteX8" fmla="*/ 1827563 w 1827563"/>
                  <a:gd name="connsiteY8" fmla="*/ 0 h 2741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27563" h="2741343">
                    <a:moveTo>
                      <a:pt x="1827563" y="0"/>
                    </a:moveTo>
                    <a:lnTo>
                      <a:pt x="1827563" y="896078"/>
                    </a:lnTo>
                    <a:lnTo>
                      <a:pt x="1827561" y="896078"/>
                    </a:lnTo>
                    <a:cubicBezTo>
                      <a:pt x="1335177" y="896078"/>
                      <a:pt x="936021" y="1295234"/>
                      <a:pt x="936021" y="1787618"/>
                    </a:cubicBezTo>
                    <a:cubicBezTo>
                      <a:pt x="936021" y="1941488"/>
                      <a:pt x="975001" y="2086254"/>
                      <a:pt x="1043625" y="2212579"/>
                    </a:cubicBezTo>
                    <a:lnTo>
                      <a:pt x="1074025" y="2262618"/>
                    </a:lnTo>
                    <a:lnTo>
                      <a:pt x="244848" y="2741343"/>
                    </a:lnTo>
                    <a:cubicBezTo>
                      <a:pt x="-81615" y="2175893"/>
                      <a:pt x="-81615" y="1479231"/>
                      <a:pt x="244848" y="913781"/>
                    </a:cubicBezTo>
                    <a:cubicBezTo>
                      <a:pt x="571311" y="348331"/>
                      <a:pt x="1174638" y="0"/>
                      <a:pt x="1827563" y="0"/>
                    </a:cubicBezTo>
                    <a:close/>
                  </a:path>
                </a:pathLst>
              </a:custGeom>
            </p:spPr>
          </p:pic>
        </p:grpSp>
        <p:pic>
          <p:nvPicPr>
            <p:cNvPr id="51" name="Picture 50" descr="A hand holding a phone with a shopping list on it&#10;&#10;AI-generated content may be incorrect.">
              <a:extLst>
                <a:ext uri="{FF2B5EF4-FFF2-40B4-BE49-F238E27FC236}">
                  <a16:creationId xmlns:a16="http://schemas.microsoft.com/office/drawing/2014/main" id="{65E42740-46F6-46E7-52EF-56D95BBF87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23" t="12560" r="9610" b="23959"/>
            <a:stretch>
              <a:fillRect/>
            </a:stretch>
          </p:blipFill>
          <p:spPr>
            <a:xfrm>
              <a:off x="2836444" y="4072569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  <p:pic>
          <p:nvPicPr>
            <p:cNvPr id="50" name="Picture 49" descr="A person holding a tablet with a hat and a cityscape&#10;&#10;AI-generated content may be incorrect.">
              <a:extLst>
                <a:ext uri="{FF2B5EF4-FFF2-40B4-BE49-F238E27FC236}">
                  <a16:creationId xmlns:a16="http://schemas.microsoft.com/office/drawing/2014/main" id="{74C4E6A1-8977-B093-BDD4-659694CE5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33" t="25265" r="35333" b="29391"/>
            <a:stretch>
              <a:fillRect/>
            </a:stretch>
          </p:blipFill>
          <p:spPr>
            <a:xfrm>
              <a:off x="1021700" y="0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  <p:pic>
          <p:nvPicPr>
            <p:cNvPr id="49" name="Picture 48" descr="A person wearing virtual reality goggles&#10;&#10;AI-generated content may be incorrect.">
              <a:extLst>
                <a:ext uri="{FF2B5EF4-FFF2-40B4-BE49-F238E27FC236}">
                  <a16:creationId xmlns:a16="http://schemas.microsoft.com/office/drawing/2014/main" id="{5420DCC3-BEF7-30CA-5DFE-0D5B9D8B6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792" t="13422" r="24875" b="41234"/>
            <a:stretch>
              <a:fillRect/>
            </a:stretch>
          </p:blipFill>
          <p:spPr>
            <a:xfrm>
              <a:off x="8012638" y="131325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</p:grpSp>
      <p:sp>
        <p:nvSpPr>
          <p:cNvPr id="1024" name="TextBox 1023">
            <a:extLst>
              <a:ext uri="{FF2B5EF4-FFF2-40B4-BE49-F238E27FC236}">
                <a16:creationId xmlns:a16="http://schemas.microsoft.com/office/drawing/2014/main" id="{C5F66AAC-8818-8D88-530E-FD666097B643}"/>
              </a:ext>
            </a:extLst>
          </p:cNvPr>
          <p:cNvSpPr txBox="1"/>
          <p:nvPr/>
        </p:nvSpPr>
        <p:spPr>
          <a:xfrm>
            <a:off x="5299917" y="2459504"/>
            <a:ext cx="16124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400" dirty="0">
                <a:solidFill>
                  <a:srgbClr val="FF9900"/>
                </a:solidFill>
                <a:latin typeface="Merriweather Black" panose="00000A00000000000000" pitchFamily="2" charset="0"/>
              </a:rPr>
              <a:t>ỨNG DỤNG TRONG CUỘC SỐNG</a:t>
            </a:r>
            <a:endParaRPr lang="en-US" sz="2400" dirty="0">
              <a:solidFill>
                <a:srgbClr val="FF9900"/>
              </a:solidFill>
              <a:latin typeface="Merriweather Black" panose="00000A00000000000000" pitchFamily="2" charset="0"/>
            </a:endParaRPr>
          </a:p>
        </p:txBody>
      </p:sp>
      <p:pic>
        <p:nvPicPr>
          <p:cNvPr id="1034" name="Picture 1033" descr="White smoke on a black background&#10;&#10;AI-generated content may be incorrect.">
            <a:extLst>
              <a:ext uri="{FF2B5EF4-FFF2-40B4-BE49-F238E27FC236}">
                <a16:creationId xmlns:a16="http://schemas.microsoft.com/office/drawing/2014/main" id="{7F10070F-9B78-AACE-9B7E-44292903F321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3646" y="-842683"/>
            <a:ext cx="17212234" cy="897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415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2" descr="Trường Đại học Đại Nam">
            <a:extLst>
              <a:ext uri="{FF2B5EF4-FFF2-40B4-BE49-F238E27FC236}">
                <a16:creationId xmlns:a16="http://schemas.microsoft.com/office/drawing/2014/main" id="{72DA3B5E-B732-D370-6D1F-2EBB9188D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4799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E8C444B-48A4-491A-6511-9C3679A9E75F}"/>
              </a:ext>
            </a:extLst>
          </p:cNvPr>
          <p:cNvGrpSpPr/>
          <p:nvPr/>
        </p:nvGrpSpPr>
        <p:grpSpPr>
          <a:xfrm rot="839832">
            <a:off x="-5043821" y="193040"/>
            <a:ext cx="10343738" cy="6793551"/>
            <a:chOff x="1021700" y="0"/>
            <a:chExt cx="10343738" cy="6793551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014055F-95CC-F75E-2C0F-3B4CB1FDE3E9}"/>
                </a:ext>
              </a:extLst>
            </p:cNvPr>
            <p:cNvGrpSpPr/>
            <p:nvPr/>
          </p:nvGrpSpPr>
          <p:grpSpPr>
            <a:xfrm>
              <a:off x="3393440" y="701040"/>
              <a:ext cx="5425439" cy="5374640"/>
              <a:chOff x="10987975" y="2532923"/>
              <a:chExt cx="3655124" cy="3655124"/>
            </a:xfrm>
          </p:grpSpPr>
          <p:pic>
            <p:nvPicPr>
              <p:cNvPr id="61" name="Picture 60" descr="A person wearing virtual reality goggles&#10;&#10;AI-generated content may be incorrect.">
                <a:extLst>
                  <a:ext uri="{FF2B5EF4-FFF2-40B4-BE49-F238E27FC236}">
                    <a16:creationId xmlns:a16="http://schemas.microsoft.com/office/drawing/2014/main" id="{0876AD00-488B-8A39-7A35-4C006C2171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180" t="25675" r="30830" b="28642"/>
              <a:stretch>
                <a:fillRect/>
              </a:stretch>
            </p:blipFill>
            <p:spPr>
              <a:xfrm>
                <a:off x="12815537" y="2532923"/>
                <a:ext cx="1827562" cy="2741343"/>
              </a:xfrm>
              <a:custGeom>
                <a:avLst/>
                <a:gdLst>
                  <a:gd name="connsiteX0" fmla="*/ 0 w 1827562"/>
                  <a:gd name="connsiteY0" fmla="*/ 0 h 2741343"/>
                  <a:gd name="connsiteX1" fmla="*/ 1582715 w 1827562"/>
                  <a:gd name="connsiteY1" fmla="*/ 913781 h 2741343"/>
                  <a:gd name="connsiteX2" fmla="*/ 1582715 w 1827562"/>
                  <a:gd name="connsiteY2" fmla="*/ 2741343 h 2741343"/>
                  <a:gd name="connsiteX3" fmla="*/ 753538 w 1827562"/>
                  <a:gd name="connsiteY3" fmla="*/ 2262617 h 2741343"/>
                  <a:gd name="connsiteX4" fmla="*/ 783936 w 1827562"/>
                  <a:gd name="connsiteY4" fmla="*/ 2212579 h 2741343"/>
                  <a:gd name="connsiteX5" fmla="*/ 891540 w 1827562"/>
                  <a:gd name="connsiteY5" fmla="*/ 1787618 h 2741343"/>
                  <a:gd name="connsiteX6" fmla="*/ 91155 w 1827562"/>
                  <a:gd name="connsiteY6" fmla="*/ 900681 h 2741343"/>
                  <a:gd name="connsiteX7" fmla="*/ 1 w 1827562"/>
                  <a:gd name="connsiteY7" fmla="*/ 896078 h 2741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7562" h="2741343">
                    <a:moveTo>
                      <a:pt x="0" y="0"/>
                    </a:moveTo>
                    <a:cubicBezTo>
                      <a:pt x="652925" y="0"/>
                      <a:pt x="1256253" y="348331"/>
                      <a:pt x="1582715" y="913781"/>
                    </a:cubicBezTo>
                    <a:cubicBezTo>
                      <a:pt x="1909178" y="1479231"/>
                      <a:pt x="1909178" y="2175893"/>
                      <a:pt x="1582715" y="2741343"/>
                    </a:cubicBezTo>
                    <a:lnTo>
                      <a:pt x="753538" y="2262617"/>
                    </a:lnTo>
                    <a:lnTo>
                      <a:pt x="783936" y="2212579"/>
                    </a:lnTo>
                    <a:cubicBezTo>
                      <a:pt x="852560" y="2086254"/>
                      <a:pt x="891540" y="1941488"/>
                      <a:pt x="891540" y="1787618"/>
                    </a:cubicBezTo>
                    <a:cubicBezTo>
                      <a:pt x="891540" y="1326008"/>
                      <a:pt x="540720" y="946337"/>
                      <a:pt x="91155" y="900681"/>
                    </a:cubicBezTo>
                    <a:lnTo>
                      <a:pt x="1" y="896078"/>
                    </a:lnTo>
                    <a:close/>
                  </a:path>
                </a:pathLst>
              </a:custGeom>
            </p:spPr>
          </p:pic>
          <p:pic>
            <p:nvPicPr>
              <p:cNvPr id="62" name="Picture 61" descr="A hand holding a phone with a shopping list on it&#10;&#10;AI-generated content may be incorrect.">
                <a:extLst>
                  <a:ext uri="{FF2B5EF4-FFF2-40B4-BE49-F238E27FC236}">
                    <a16:creationId xmlns:a16="http://schemas.microsoft.com/office/drawing/2014/main" id="{3AAC3732-3188-6827-3A5C-00B89CDD56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216" t="12596" r="11395" b="54901"/>
              <a:stretch>
                <a:fillRect/>
              </a:stretch>
            </p:blipFill>
            <p:spPr>
              <a:xfrm>
                <a:off x="11232821" y="4794872"/>
                <a:ext cx="3165432" cy="1393175"/>
              </a:xfrm>
              <a:custGeom>
                <a:avLst/>
                <a:gdLst>
                  <a:gd name="connsiteX0" fmla="*/ 830336 w 3165432"/>
                  <a:gd name="connsiteY0" fmla="*/ 0 h 1393175"/>
                  <a:gd name="connsiteX1" fmla="*/ 843437 w 3165432"/>
                  <a:gd name="connsiteY1" fmla="*/ 24138 h 1393175"/>
                  <a:gd name="connsiteX2" fmla="*/ 1582716 w 3165432"/>
                  <a:gd name="connsiteY2" fmla="*/ 417209 h 1393175"/>
                  <a:gd name="connsiteX3" fmla="*/ 2321995 w 3165432"/>
                  <a:gd name="connsiteY3" fmla="*/ 24138 h 1393175"/>
                  <a:gd name="connsiteX4" fmla="*/ 2335097 w 3165432"/>
                  <a:gd name="connsiteY4" fmla="*/ 0 h 1393175"/>
                  <a:gd name="connsiteX5" fmla="*/ 3165432 w 3165432"/>
                  <a:gd name="connsiteY5" fmla="*/ 479394 h 1393175"/>
                  <a:gd name="connsiteX6" fmla="*/ 1582716 w 3165432"/>
                  <a:gd name="connsiteY6" fmla="*/ 1393175 h 1393175"/>
                  <a:gd name="connsiteX7" fmla="*/ 0 w 3165432"/>
                  <a:gd name="connsiteY7" fmla="*/ 479394 h 139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65432" h="1393175">
                    <a:moveTo>
                      <a:pt x="830336" y="0"/>
                    </a:moveTo>
                    <a:lnTo>
                      <a:pt x="843437" y="24138"/>
                    </a:lnTo>
                    <a:cubicBezTo>
                      <a:pt x="1003653" y="261289"/>
                      <a:pt x="1274976" y="417209"/>
                      <a:pt x="1582716" y="417209"/>
                    </a:cubicBezTo>
                    <a:cubicBezTo>
                      <a:pt x="1890456" y="417209"/>
                      <a:pt x="2161779" y="261289"/>
                      <a:pt x="2321995" y="24138"/>
                    </a:cubicBezTo>
                    <a:lnTo>
                      <a:pt x="2335097" y="0"/>
                    </a:lnTo>
                    <a:lnTo>
                      <a:pt x="3165432" y="479394"/>
                    </a:lnTo>
                    <a:cubicBezTo>
                      <a:pt x="2838969" y="1044844"/>
                      <a:pt x="2235641" y="1393175"/>
                      <a:pt x="1582716" y="1393175"/>
                    </a:cubicBezTo>
                    <a:cubicBezTo>
                      <a:pt x="929791" y="1393175"/>
                      <a:pt x="326463" y="1044844"/>
                      <a:pt x="0" y="479394"/>
                    </a:cubicBezTo>
                    <a:close/>
                  </a:path>
                </a:pathLst>
              </a:custGeom>
            </p:spPr>
          </p:pic>
          <p:pic>
            <p:nvPicPr>
              <p:cNvPr id="60" name="Picture 59" descr="A person holding a tablet with a hat and a cityscape&#10;&#10;AI-generated content may be incorrect.">
                <a:extLst>
                  <a:ext uri="{FF2B5EF4-FFF2-40B4-BE49-F238E27FC236}">
                    <a16:creationId xmlns:a16="http://schemas.microsoft.com/office/drawing/2014/main" id="{A39BDC6E-6DCD-EBBB-E168-251B9CEEAC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005" t="12306" r="42005" b="42011"/>
              <a:stretch>
                <a:fillRect/>
              </a:stretch>
            </p:blipFill>
            <p:spPr>
              <a:xfrm>
                <a:off x="10987975" y="2532923"/>
                <a:ext cx="1827563" cy="2741343"/>
              </a:xfrm>
              <a:custGeom>
                <a:avLst/>
                <a:gdLst>
                  <a:gd name="connsiteX0" fmla="*/ 1827563 w 1827563"/>
                  <a:gd name="connsiteY0" fmla="*/ 0 h 2741343"/>
                  <a:gd name="connsiteX1" fmla="*/ 1827563 w 1827563"/>
                  <a:gd name="connsiteY1" fmla="*/ 896078 h 2741343"/>
                  <a:gd name="connsiteX2" fmla="*/ 1827561 w 1827563"/>
                  <a:gd name="connsiteY2" fmla="*/ 896078 h 2741343"/>
                  <a:gd name="connsiteX3" fmla="*/ 936021 w 1827563"/>
                  <a:gd name="connsiteY3" fmla="*/ 1787618 h 2741343"/>
                  <a:gd name="connsiteX4" fmla="*/ 1043625 w 1827563"/>
                  <a:gd name="connsiteY4" fmla="*/ 2212579 h 2741343"/>
                  <a:gd name="connsiteX5" fmla="*/ 1074025 w 1827563"/>
                  <a:gd name="connsiteY5" fmla="*/ 2262618 h 2741343"/>
                  <a:gd name="connsiteX6" fmla="*/ 244848 w 1827563"/>
                  <a:gd name="connsiteY6" fmla="*/ 2741343 h 2741343"/>
                  <a:gd name="connsiteX7" fmla="*/ 244848 w 1827563"/>
                  <a:gd name="connsiteY7" fmla="*/ 913781 h 2741343"/>
                  <a:gd name="connsiteX8" fmla="*/ 1827563 w 1827563"/>
                  <a:gd name="connsiteY8" fmla="*/ 0 h 2741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27563" h="2741343">
                    <a:moveTo>
                      <a:pt x="1827563" y="0"/>
                    </a:moveTo>
                    <a:lnTo>
                      <a:pt x="1827563" y="896078"/>
                    </a:lnTo>
                    <a:lnTo>
                      <a:pt x="1827561" y="896078"/>
                    </a:lnTo>
                    <a:cubicBezTo>
                      <a:pt x="1335177" y="896078"/>
                      <a:pt x="936021" y="1295234"/>
                      <a:pt x="936021" y="1787618"/>
                    </a:cubicBezTo>
                    <a:cubicBezTo>
                      <a:pt x="936021" y="1941488"/>
                      <a:pt x="975001" y="2086254"/>
                      <a:pt x="1043625" y="2212579"/>
                    </a:cubicBezTo>
                    <a:lnTo>
                      <a:pt x="1074025" y="2262618"/>
                    </a:lnTo>
                    <a:lnTo>
                      <a:pt x="244848" y="2741343"/>
                    </a:lnTo>
                    <a:cubicBezTo>
                      <a:pt x="-81615" y="2175893"/>
                      <a:pt x="-81615" y="1479231"/>
                      <a:pt x="244848" y="913781"/>
                    </a:cubicBezTo>
                    <a:cubicBezTo>
                      <a:pt x="571311" y="348331"/>
                      <a:pt x="1174638" y="0"/>
                      <a:pt x="1827563" y="0"/>
                    </a:cubicBezTo>
                    <a:close/>
                  </a:path>
                </a:pathLst>
              </a:custGeom>
            </p:spPr>
          </p:pic>
        </p:grpSp>
        <p:pic>
          <p:nvPicPr>
            <p:cNvPr id="51" name="Picture 50" descr="A hand holding a phone with a shopping list on it&#10;&#10;AI-generated content may be incorrect.">
              <a:extLst>
                <a:ext uri="{FF2B5EF4-FFF2-40B4-BE49-F238E27FC236}">
                  <a16:creationId xmlns:a16="http://schemas.microsoft.com/office/drawing/2014/main" id="{65E42740-46F6-46E7-52EF-56D95BBF87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23" t="12560" r="9610" b="23959"/>
            <a:stretch>
              <a:fillRect/>
            </a:stretch>
          </p:blipFill>
          <p:spPr>
            <a:xfrm>
              <a:off x="2836444" y="4072569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  <p:pic>
          <p:nvPicPr>
            <p:cNvPr id="50" name="Picture 49" descr="A person holding a tablet with a hat and a cityscape&#10;&#10;AI-generated content may be incorrect.">
              <a:extLst>
                <a:ext uri="{FF2B5EF4-FFF2-40B4-BE49-F238E27FC236}">
                  <a16:creationId xmlns:a16="http://schemas.microsoft.com/office/drawing/2014/main" id="{74C4E6A1-8977-B093-BDD4-659694CE5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33" t="25265" r="35333" b="29391"/>
            <a:stretch>
              <a:fillRect/>
            </a:stretch>
          </p:blipFill>
          <p:spPr>
            <a:xfrm>
              <a:off x="1021700" y="0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  <p:pic>
          <p:nvPicPr>
            <p:cNvPr id="49" name="Picture 48" descr="A person wearing virtual reality goggles&#10;&#10;AI-generated content may be incorrect.">
              <a:extLst>
                <a:ext uri="{FF2B5EF4-FFF2-40B4-BE49-F238E27FC236}">
                  <a16:creationId xmlns:a16="http://schemas.microsoft.com/office/drawing/2014/main" id="{5420DCC3-BEF7-30CA-5DFE-0D5B9D8B6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792" t="13422" r="24875" b="41234"/>
            <a:stretch>
              <a:fillRect/>
            </a:stretch>
          </p:blipFill>
          <p:spPr>
            <a:xfrm>
              <a:off x="8012638" y="131325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</p:grpSp>
      <p:sp>
        <p:nvSpPr>
          <p:cNvPr id="1024" name="TextBox 1023">
            <a:extLst>
              <a:ext uri="{FF2B5EF4-FFF2-40B4-BE49-F238E27FC236}">
                <a16:creationId xmlns:a16="http://schemas.microsoft.com/office/drawing/2014/main" id="{C5F66AAC-8818-8D88-530E-FD666097B643}"/>
              </a:ext>
            </a:extLst>
          </p:cNvPr>
          <p:cNvSpPr txBox="1"/>
          <p:nvPr/>
        </p:nvSpPr>
        <p:spPr>
          <a:xfrm>
            <a:off x="5299916" y="2153920"/>
            <a:ext cx="214736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dirty="0">
                <a:solidFill>
                  <a:srgbClr val="FF9900"/>
                </a:solidFill>
                <a:latin typeface="Merriweather Black" panose="00000A00000000000000" pitchFamily="2" charset="0"/>
              </a:rPr>
              <a:t>ỨNG DỤNG TRONG CUỘC SỐNG</a:t>
            </a:r>
            <a:endParaRPr lang="en-US" sz="4000" dirty="0">
              <a:solidFill>
                <a:srgbClr val="FF9900"/>
              </a:solidFill>
              <a:latin typeface="Merriweather Black" panose="00000A00000000000000" pitchFamily="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93E942C-C202-834E-B116-0A30B7D7120E}"/>
              </a:ext>
            </a:extLst>
          </p:cNvPr>
          <p:cNvGrpSpPr/>
          <p:nvPr/>
        </p:nvGrpSpPr>
        <p:grpSpPr>
          <a:xfrm>
            <a:off x="5936181" y="7291313"/>
            <a:ext cx="5947888" cy="4531195"/>
            <a:chOff x="5943602" y="1697317"/>
            <a:chExt cx="5947888" cy="453119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5F66AAC-8818-8D88-530E-FD666097B643}"/>
                </a:ext>
              </a:extLst>
            </p:cNvPr>
            <p:cNvSpPr txBox="1"/>
            <p:nvPr/>
          </p:nvSpPr>
          <p:spPr>
            <a:xfrm>
              <a:off x="5943602" y="1697317"/>
              <a:ext cx="451747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4000" dirty="0">
                  <a:solidFill>
                    <a:schemeClr val="bg1"/>
                  </a:solidFill>
                  <a:latin typeface="Merriweather Black" panose="00000A00000000000000" pitchFamily="2" charset="0"/>
                </a:rPr>
                <a:t>Sức Khỏe –Y Tế</a:t>
              </a:r>
              <a:endParaRPr lang="en-US" sz="4000" dirty="0">
                <a:solidFill>
                  <a:schemeClr val="bg1"/>
                </a:solidFill>
                <a:latin typeface="Merriweather Black" panose="00000A00000000000000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44CFB03-9441-1DEE-AAF1-B73D97AD57B5}"/>
                </a:ext>
              </a:extLst>
            </p:cNvPr>
            <p:cNvSpPr txBox="1"/>
            <p:nvPr/>
          </p:nvSpPr>
          <p:spPr>
            <a:xfrm>
              <a:off x="6140395" y="2578538"/>
              <a:ext cx="5751095" cy="36499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Hồ sơ y tế điện tử (Elcectric Health Records- - EHR)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Máy học (Machine Learning) và Trí tuệ nhân tạo (AI)</a:t>
              </a:r>
              <a:endParaRPr lang="en-US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Ứng dụng công nghệ di động y tế</a:t>
              </a:r>
            </a:p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Công nghệ Blockchain trong y tế</a:t>
              </a:r>
              <a:endParaRPr lang="en-US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4" name="Picture 3" descr="White smoke on a black background&#10;&#10;AI-generated content may be incorrect.">
            <a:extLst>
              <a:ext uri="{FF2B5EF4-FFF2-40B4-BE49-F238E27FC236}">
                <a16:creationId xmlns:a16="http://schemas.microsoft.com/office/drawing/2014/main" id="{E1CBD360-6C23-E907-DA0A-F4F418A1400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9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3951"/>
            <a:ext cx="19435482" cy="742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697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2" descr="Trường Đại học Đại Nam">
            <a:extLst>
              <a:ext uri="{FF2B5EF4-FFF2-40B4-BE49-F238E27FC236}">
                <a16:creationId xmlns:a16="http://schemas.microsoft.com/office/drawing/2014/main" id="{72DA3B5E-B732-D370-6D1F-2EBB9188D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E8C444B-48A4-491A-6511-9C3679A9E75F}"/>
              </a:ext>
            </a:extLst>
          </p:cNvPr>
          <p:cNvGrpSpPr/>
          <p:nvPr/>
        </p:nvGrpSpPr>
        <p:grpSpPr>
          <a:xfrm rot="1642513">
            <a:off x="-5724353" y="207971"/>
            <a:ext cx="10703288" cy="6793551"/>
            <a:chOff x="1021700" y="0"/>
            <a:chExt cx="10703288" cy="6793551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014055F-95CC-F75E-2C0F-3B4CB1FDE3E9}"/>
                </a:ext>
              </a:extLst>
            </p:cNvPr>
            <p:cNvGrpSpPr/>
            <p:nvPr/>
          </p:nvGrpSpPr>
          <p:grpSpPr>
            <a:xfrm>
              <a:off x="3393440" y="701041"/>
              <a:ext cx="5894123" cy="5374641"/>
              <a:chOff x="10987975" y="2532923"/>
              <a:chExt cx="3970877" cy="3655124"/>
            </a:xfrm>
          </p:grpSpPr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0876AD00-488B-8A39-7A35-4C006C2171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335" r="32335"/>
              <a:stretch/>
            </p:blipFill>
            <p:spPr>
              <a:xfrm rot="19957487">
                <a:off x="13351573" y="2661568"/>
                <a:ext cx="1607279" cy="2410919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190500" cap="rnd">
                <a:solidFill>
                  <a:srgbClr val="FFFFFF"/>
                </a:solidFill>
              </a:ln>
              <a:effectLst>
                <a:outerShdw blurRad="36195" dist="12700" dir="11400000" algn="tl" rotWithShape="0">
                  <a:srgbClr val="000000">
                    <a:alpha val="33000"/>
                  </a:srgbClr>
                </a:outerShdw>
              </a:effectLst>
              <a:scene3d>
                <a:camera prst="perspectiveContrastingLeftFacing">
                  <a:rot lat="540000" lon="2100000" rev="0"/>
                </a:camera>
                <a:lightRig rig="soft" dir="t"/>
              </a:scene3d>
              <a:sp3d contourW="12700" prstMaterial="matte">
                <a:bevelT w="63500" h="50800"/>
                <a:contourClr>
                  <a:srgbClr val="C0C0C0"/>
                </a:contourClr>
              </a:sp3d>
            </p:spPr>
          </p:pic>
          <p:pic>
            <p:nvPicPr>
              <p:cNvPr id="62" name="Picture 61" descr="A hand holding a phone with a shopping list on it&#10;&#10;AI-generated content may be incorrect.">
                <a:extLst>
                  <a:ext uri="{FF2B5EF4-FFF2-40B4-BE49-F238E27FC236}">
                    <a16:creationId xmlns:a16="http://schemas.microsoft.com/office/drawing/2014/main" id="{3AAC3732-3188-6827-3A5C-00B89CDD56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216" t="12596" r="11395" b="54901"/>
              <a:stretch>
                <a:fillRect/>
              </a:stretch>
            </p:blipFill>
            <p:spPr>
              <a:xfrm>
                <a:off x="11232821" y="4794872"/>
                <a:ext cx="3165432" cy="1393175"/>
              </a:xfrm>
              <a:custGeom>
                <a:avLst/>
                <a:gdLst>
                  <a:gd name="connsiteX0" fmla="*/ 830336 w 3165432"/>
                  <a:gd name="connsiteY0" fmla="*/ 0 h 1393175"/>
                  <a:gd name="connsiteX1" fmla="*/ 843437 w 3165432"/>
                  <a:gd name="connsiteY1" fmla="*/ 24138 h 1393175"/>
                  <a:gd name="connsiteX2" fmla="*/ 1582716 w 3165432"/>
                  <a:gd name="connsiteY2" fmla="*/ 417209 h 1393175"/>
                  <a:gd name="connsiteX3" fmla="*/ 2321995 w 3165432"/>
                  <a:gd name="connsiteY3" fmla="*/ 24138 h 1393175"/>
                  <a:gd name="connsiteX4" fmla="*/ 2335097 w 3165432"/>
                  <a:gd name="connsiteY4" fmla="*/ 0 h 1393175"/>
                  <a:gd name="connsiteX5" fmla="*/ 3165432 w 3165432"/>
                  <a:gd name="connsiteY5" fmla="*/ 479394 h 1393175"/>
                  <a:gd name="connsiteX6" fmla="*/ 1582716 w 3165432"/>
                  <a:gd name="connsiteY6" fmla="*/ 1393175 h 1393175"/>
                  <a:gd name="connsiteX7" fmla="*/ 0 w 3165432"/>
                  <a:gd name="connsiteY7" fmla="*/ 479394 h 139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65432" h="1393175">
                    <a:moveTo>
                      <a:pt x="830336" y="0"/>
                    </a:moveTo>
                    <a:lnTo>
                      <a:pt x="843437" y="24138"/>
                    </a:lnTo>
                    <a:cubicBezTo>
                      <a:pt x="1003653" y="261289"/>
                      <a:pt x="1274976" y="417209"/>
                      <a:pt x="1582716" y="417209"/>
                    </a:cubicBezTo>
                    <a:cubicBezTo>
                      <a:pt x="1890456" y="417209"/>
                      <a:pt x="2161779" y="261289"/>
                      <a:pt x="2321995" y="24138"/>
                    </a:cubicBezTo>
                    <a:lnTo>
                      <a:pt x="2335097" y="0"/>
                    </a:lnTo>
                    <a:lnTo>
                      <a:pt x="3165432" y="479394"/>
                    </a:lnTo>
                    <a:cubicBezTo>
                      <a:pt x="2838969" y="1044844"/>
                      <a:pt x="2235641" y="1393175"/>
                      <a:pt x="1582716" y="1393175"/>
                    </a:cubicBezTo>
                    <a:cubicBezTo>
                      <a:pt x="929791" y="1393175"/>
                      <a:pt x="326463" y="1044844"/>
                      <a:pt x="0" y="479394"/>
                    </a:cubicBezTo>
                    <a:close/>
                  </a:path>
                </a:pathLst>
              </a:custGeom>
            </p:spPr>
          </p:pic>
          <p:pic>
            <p:nvPicPr>
              <p:cNvPr id="60" name="Picture 59" descr="A person holding a tablet with a hat and a cityscape&#10;&#10;AI-generated content may be incorrect.">
                <a:extLst>
                  <a:ext uri="{FF2B5EF4-FFF2-40B4-BE49-F238E27FC236}">
                    <a16:creationId xmlns:a16="http://schemas.microsoft.com/office/drawing/2014/main" id="{A39BDC6E-6DCD-EBBB-E168-251B9CEEAC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005" t="12306" r="42005" b="42011"/>
              <a:stretch>
                <a:fillRect/>
              </a:stretch>
            </p:blipFill>
            <p:spPr>
              <a:xfrm>
                <a:off x="10987975" y="2532923"/>
                <a:ext cx="1827563" cy="2741343"/>
              </a:xfrm>
              <a:custGeom>
                <a:avLst/>
                <a:gdLst>
                  <a:gd name="connsiteX0" fmla="*/ 1827563 w 1827563"/>
                  <a:gd name="connsiteY0" fmla="*/ 0 h 2741343"/>
                  <a:gd name="connsiteX1" fmla="*/ 1827563 w 1827563"/>
                  <a:gd name="connsiteY1" fmla="*/ 896078 h 2741343"/>
                  <a:gd name="connsiteX2" fmla="*/ 1827561 w 1827563"/>
                  <a:gd name="connsiteY2" fmla="*/ 896078 h 2741343"/>
                  <a:gd name="connsiteX3" fmla="*/ 936021 w 1827563"/>
                  <a:gd name="connsiteY3" fmla="*/ 1787618 h 2741343"/>
                  <a:gd name="connsiteX4" fmla="*/ 1043625 w 1827563"/>
                  <a:gd name="connsiteY4" fmla="*/ 2212579 h 2741343"/>
                  <a:gd name="connsiteX5" fmla="*/ 1074025 w 1827563"/>
                  <a:gd name="connsiteY5" fmla="*/ 2262618 h 2741343"/>
                  <a:gd name="connsiteX6" fmla="*/ 244848 w 1827563"/>
                  <a:gd name="connsiteY6" fmla="*/ 2741343 h 2741343"/>
                  <a:gd name="connsiteX7" fmla="*/ 244848 w 1827563"/>
                  <a:gd name="connsiteY7" fmla="*/ 913781 h 2741343"/>
                  <a:gd name="connsiteX8" fmla="*/ 1827563 w 1827563"/>
                  <a:gd name="connsiteY8" fmla="*/ 0 h 2741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27563" h="2741343">
                    <a:moveTo>
                      <a:pt x="1827563" y="0"/>
                    </a:moveTo>
                    <a:lnTo>
                      <a:pt x="1827563" y="896078"/>
                    </a:lnTo>
                    <a:lnTo>
                      <a:pt x="1827561" y="896078"/>
                    </a:lnTo>
                    <a:cubicBezTo>
                      <a:pt x="1335177" y="896078"/>
                      <a:pt x="936021" y="1295234"/>
                      <a:pt x="936021" y="1787618"/>
                    </a:cubicBezTo>
                    <a:cubicBezTo>
                      <a:pt x="936021" y="1941488"/>
                      <a:pt x="975001" y="2086254"/>
                      <a:pt x="1043625" y="2212579"/>
                    </a:cubicBezTo>
                    <a:lnTo>
                      <a:pt x="1074025" y="2262618"/>
                    </a:lnTo>
                    <a:lnTo>
                      <a:pt x="244848" y="2741343"/>
                    </a:lnTo>
                    <a:cubicBezTo>
                      <a:pt x="-81615" y="2175893"/>
                      <a:pt x="-81615" y="1479231"/>
                      <a:pt x="244848" y="913781"/>
                    </a:cubicBezTo>
                    <a:cubicBezTo>
                      <a:pt x="571311" y="348331"/>
                      <a:pt x="1174638" y="0"/>
                      <a:pt x="1827563" y="0"/>
                    </a:cubicBezTo>
                    <a:close/>
                  </a:path>
                </a:pathLst>
              </a:custGeom>
            </p:spPr>
          </p:pic>
        </p:grpSp>
        <p:pic>
          <p:nvPicPr>
            <p:cNvPr id="51" name="Picture 50" descr="A hand holding a phone with a shopping list on it&#10;&#10;AI-generated content may be incorrect.">
              <a:extLst>
                <a:ext uri="{FF2B5EF4-FFF2-40B4-BE49-F238E27FC236}">
                  <a16:creationId xmlns:a16="http://schemas.microsoft.com/office/drawing/2014/main" id="{65E42740-46F6-46E7-52EF-56D95BBF87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23" t="12560" r="9610" b="23959"/>
            <a:stretch>
              <a:fillRect/>
            </a:stretch>
          </p:blipFill>
          <p:spPr>
            <a:xfrm>
              <a:off x="2836444" y="4072569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  <p:pic>
          <p:nvPicPr>
            <p:cNvPr id="50" name="Picture 49" descr="A person holding a tablet with a hat and a cityscape&#10;&#10;AI-generated content may be incorrect.">
              <a:extLst>
                <a:ext uri="{FF2B5EF4-FFF2-40B4-BE49-F238E27FC236}">
                  <a16:creationId xmlns:a16="http://schemas.microsoft.com/office/drawing/2014/main" id="{74C4E6A1-8977-B093-BDD4-659694CE5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33" t="25265" r="35333" b="29391"/>
            <a:stretch>
              <a:fillRect/>
            </a:stretch>
          </p:blipFill>
          <p:spPr>
            <a:xfrm>
              <a:off x="1021700" y="0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5420DCC3-BEF7-30CA-5DFE-0D5B9D8B6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5" r="17655"/>
            <a:stretch/>
          </p:blipFill>
          <p:spPr>
            <a:xfrm rot="19957487">
              <a:off x="8776313" y="189171"/>
              <a:ext cx="2948675" cy="239301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rnd">
              <a:solidFill>
                <a:srgbClr val="FFFFFF"/>
              </a:solidFill>
            </a:ln>
            <a:effectLst>
              <a:outerShdw blurRad="36195" dist="12700" dir="11400000" algn="tl" rotWithShape="0">
                <a:srgbClr val="000000">
                  <a:alpha val="33000"/>
                </a:srgbClr>
              </a:outerShdw>
            </a:effectLst>
            <a:scene3d>
              <a:camera prst="perspectiveContrastingLeftFacing">
                <a:rot lat="540000" lon="2100000" rev="0"/>
              </a:camera>
              <a:lightRig rig="soft" dir="t"/>
            </a:scene3d>
            <a:sp3d contourW="12700" prstMaterial="matte">
              <a:bevelT w="63500" h="50800"/>
              <a:contourClr>
                <a:srgbClr val="C0C0C0"/>
              </a:contourClr>
            </a:sp3d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39D3BDA-6B49-A775-2015-1EFB7DA5DA42}"/>
              </a:ext>
            </a:extLst>
          </p:cNvPr>
          <p:cNvSpPr txBox="1"/>
          <p:nvPr/>
        </p:nvSpPr>
        <p:spPr>
          <a:xfrm>
            <a:off x="13932544" y="1781115"/>
            <a:ext cx="214736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dirty="0">
                <a:solidFill>
                  <a:srgbClr val="FF9900"/>
                </a:solidFill>
                <a:latin typeface="Merriweather Black" panose="00000A00000000000000" pitchFamily="2" charset="0"/>
              </a:rPr>
              <a:t>ỨNG DỤNG TRONG CUỘC SỐNG</a:t>
            </a:r>
            <a:endParaRPr lang="en-US" sz="4000" dirty="0">
              <a:solidFill>
                <a:srgbClr val="FF9900"/>
              </a:solidFill>
              <a:latin typeface="Merriweather Black" panose="00000A00000000000000" pitchFamily="2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023304-2601-3F63-0B36-FF3148420FAC}"/>
              </a:ext>
            </a:extLst>
          </p:cNvPr>
          <p:cNvGrpSpPr/>
          <p:nvPr/>
        </p:nvGrpSpPr>
        <p:grpSpPr>
          <a:xfrm>
            <a:off x="6292795" y="-4225596"/>
            <a:ext cx="6167352" cy="3980305"/>
            <a:chOff x="5724138" y="1579305"/>
            <a:chExt cx="6167352" cy="398030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5BA092-12B3-0FFA-C001-C0F2531C3209}"/>
                </a:ext>
              </a:extLst>
            </p:cNvPr>
            <p:cNvSpPr txBox="1"/>
            <p:nvPr/>
          </p:nvSpPr>
          <p:spPr>
            <a:xfrm>
              <a:off x="5724138" y="1579305"/>
              <a:ext cx="451747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4000" dirty="0">
                  <a:solidFill>
                    <a:schemeClr val="bg1"/>
                  </a:solidFill>
                  <a:latin typeface="Merriweather Black" panose="00000A00000000000000" pitchFamily="2" charset="0"/>
                </a:rPr>
                <a:t>Giáo Dục</a:t>
              </a:r>
              <a:endParaRPr lang="en-US" sz="4000" dirty="0">
                <a:solidFill>
                  <a:schemeClr val="bg1"/>
                </a:solidFill>
                <a:latin typeface="Merriweather Black" panose="00000A00000000000000" pitchFamily="2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A9C4A80-7181-E4BF-7D70-0C121AD1984C}"/>
                </a:ext>
              </a:extLst>
            </p:cNvPr>
            <p:cNvSpPr txBox="1"/>
            <p:nvPr/>
          </p:nvSpPr>
          <p:spPr>
            <a:xfrm>
              <a:off x="6140395" y="2578538"/>
              <a:ext cx="5751095" cy="2981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Hệ thống LMS 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VN Class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VietED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Google Classroom</a:t>
              </a:r>
            </a:p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vi-VN" sz="3200" kern="100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iGiaoduc.vn</a:t>
              </a:r>
              <a:endParaRPr lang="en-US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4BEB8C2-FD47-6DD2-BB5F-C7996E0DCD89}"/>
              </a:ext>
            </a:extLst>
          </p:cNvPr>
          <p:cNvGrpSpPr/>
          <p:nvPr/>
        </p:nvGrpSpPr>
        <p:grpSpPr>
          <a:xfrm>
            <a:off x="6096000" y="1781115"/>
            <a:ext cx="5947888" cy="4531195"/>
            <a:chOff x="6096000" y="1781115"/>
            <a:chExt cx="5947888" cy="453119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1975723-3B9F-035C-5780-59350A86334D}"/>
                </a:ext>
              </a:extLst>
            </p:cNvPr>
            <p:cNvGrpSpPr/>
            <p:nvPr/>
          </p:nvGrpSpPr>
          <p:grpSpPr>
            <a:xfrm>
              <a:off x="6096000" y="1781115"/>
              <a:ext cx="5947888" cy="4531195"/>
              <a:chOff x="5943602" y="1697317"/>
              <a:chExt cx="5947888" cy="4531195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E8C631D-9477-843D-BD0B-7C015930FFAE}"/>
                  </a:ext>
                </a:extLst>
              </p:cNvPr>
              <p:cNvSpPr txBox="1"/>
              <p:nvPr/>
            </p:nvSpPr>
            <p:spPr>
              <a:xfrm>
                <a:off x="5943602" y="1697317"/>
                <a:ext cx="451747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vi-VN" sz="4000" dirty="0">
                    <a:solidFill>
                      <a:schemeClr val="bg1"/>
                    </a:solidFill>
                    <a:latin typeface="Merriweather Black" panose="00000A00000000000000" pitchFamily="2" charset="0"/>
                  </a:rPr>
                  <a:t>Sức Khỏe –Y Tế </a:t>
                </a:r>
                <a:endParaRPr lang="en-US" sz="4000" dirty="0">
                  <a:solidFill>
                    <a:schemeClr val="bg1"/>
                  </a:solidFill>
                  <a:latin typeface="Merriweather Black" panose="00000A00000000000000" pitchFamily="2" charset="0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E78F088-2B3F-C7A5-590D-A8EAB04BE9A8}"/>
                  </a:ext>
                </a:extLst>
              </p:cNvPr>
              <p:cNvSpPr txBox="1"/>
              <p:nvPr/>
            </p:nvSpPr>
            <p:spPr>
              <a:xfrm>
                <a:off x="6140395" y="2578538"/>
                <a:ext cx="5751095" cy="36499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Hồ sơ y tế điện tử (Elcectric Health Records- - EHR)</a:t>
                </a:r>
                <a:b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Máy học (Machine Learning) và Trí tuệ nhân tạo (AI)</a:t>
                </a:r>
                <a:endParaRPr lang="en-US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Ứng dụng công nghệ di động y tế</a:t>
                </a:r>
              </a:p>
              <a:p>
                <a:pPr marL="0" marR="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Công nghệ Blockchain trong y tế</a:t>
                </a:r>
                <a:endParaRPr lang="en-US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0" name="Graphic 13" descr="Heart with pulse with solid fill">
              <a:extLst>
                <a:ext uri="{FF2B5EF4-FFF2-40B4-BE49-F238E27FC236}">
                  <a16:creationId xmlns:a16="http://schemas.microsoft.com/office/drawing/2014/main" id="{7E44E5A0-3F70-D82C-80FD-694EAE976299}"/>
                </a:ext>
              </a:extLst>
            </p:cNvPr>
            <p:cNvSpPr/>
            <p:nvPr/>
          </p:nvSpPr>
          <p:spPr>
            <a:xfrm>
              <a:off x="10486733" y="1875229"/>
              <a:ext cx="647074" cy="613772"/>
            </a:xfrm>
            <a:custGeom>
              <a:avLst/>
              <a:gdLst>
                <a:gd name="connsiteX0" fmla="*/ 325917 w 647074"/>
                <a:gd name="connsiteY0" fmla="*/ 611677 h 613772"/>
                <a:gd name="connsiteX1" fmla="*/ 445265 w 647074"/>
                <a:gd name="connsiteY1" fmla="*/ 505854 h 613772"/>
                <a:gd name="connsiteX2" fmla="*/ 589378 w 647074"/>
                <a:gd name="connsiteY2" fmla="*/ 331928 h 613772"/>
                <a:gd name="connsiteX3" fmla="*/ 638813 w 647074"/>
                <a:gd name="connsiteY3" fmla="*/ 118187 h 613772"/>
                <a:gd name="connsiteX4" fmla="*/ 497557 w 647074"/>
                <a:gd name="connsiteY4" fmla="*/ 648 h 613772"/>
                <a:gd name="connsiteX5" fmla="*/ 323250 w 647074"/>
                <a:gd name="connsiteY5" fmla="*/ 127902 h 613772"/>
                <a:gd name="connsiteX6" fmla="*/ 169040 w 647074"/>
                <a:gd name="connsiteY6" fmla="*/ 267 h 613772"/>
                <a:gd name="connsiteX7" fmla="*/ 15878 w 647074"/>
                <a:gd name="connsiteY7" fmla="*/ 98565 h 613772"/>
                <a:gd name="connsiteX8" fmla="*/ 46167 w 647074"/>
                <a:gd name="connsiteY8" fmla="*/ 313640 h 613772"/>
                <a:gd name="connsiteX9" fmla="*/ 188471 w 647074"/>
                <a:gd name="connsiteY9" fmla="*/ 493091 h 613772"/>
                <a:gd name="connsiteX10" fmla="*/ 323250 w 647074"/>
                <a:gd name="connsiteY10" fmla="*/ 613773 h 613772"/>
                <a:gd name="connsiteX11" fmla="*/ 170850 w 647074"/>
                <a:gd name="connsiteY11" fmla="*/ 287827 h 613772"/>
                <a:gd name="connsiteX12" fmla="*/ 199425 w 647074"/>
                <a:gd name="connsiteY12" fmla="*/ 202102 h 613772"/>
                <a:gd name="connsiteX13" fmla="*/ 216379 w 647074"/>
                <a:gd name="connsiteY13" fmla="*/ 151143 h 613772"/>
                <a:gd name="connsiteX14" fmla="*/ 245811 w 647074"/>
                <a:gd name="connsiteY14" fmla="*/ 127807 h 613772"/>
                <a:gd name="connsiteX15" fmla="*/ 259432 w 647074"/>
                <a:gd name="connsiteY15" fmla="*/ 153906 h 613772"/>
                <a:gd name="connsiteX16" fmla="*/ 267338 w 647074"/>
                <a:gd name="connsiteY16" fmla="*/ 196101 h 613772"/>
                <a:gd name="connsiteX17" fmla="*/ 290198 w 647074"/>
                <a:gd name="connsiteY17" fmla="*/ 318021 h 613772"/>
                <a:gd name="connsiteX18" fmla="*/ 305343 w 647074"/>
                <a:gd name="connsiteY18" fmla="*/ 398984 h 613772"/>
                <a:gd name="connsiteX19" fmla="*/ 360588 w 647074"/>
                <a:gd name="connsiteY19" fmla="*/ 252870 h 613772"/>
                <a:gd name="connsiteX20" fmla="*/ 372780 w 647074"/>
                <a:gd name="connsiteY20" fmla="*/ 220676 h 613772"/>
                <a:gd name="connsiteX21" fmla="*/ 391830 w 647074"/>
                <a:gd name="connsiteY21" fmla="*/ 200578 h 613772"/>
                <a:gd name="connsiteX22" fmla="*/ 414785 w 647074"/>
                <a:gd name="connsiteY22" fmla="*/ 223438 h 613772"/>
                <a:gd name="connsiteX23" fmla="*/ 426501 w 647074"/>
                <a:gd name="connsiteY23" fmla="*/ 263634 h 613772"/>
                <a:gd name="connsiteX24" fmla="*/ 449742 w 647074"/>
                <a:gd name="connsiteY24" fmla="*/ 343548 h 613772"/>
                <a:gd name="connsiteX25" fmla="*/ 472697 w 647074"/>
                <a:gd name="connsiteY25" fmla="*/ 318307 h 613772"/>
                <a:gd name="connsiteX26" fmla="*/ 497367 w 647074"/>
                <a:gd name="connsiteY26" fmla="*/ 291828 h 613772"/>
                <a:gd name="connsiteX27" fmla="*/ 535467 w 647074"/>
                <a:gd name="connsiteY27" fmla="*/ 288208 h 613772"/>
                <a:gd name="connsiteX28" fmla="*/ 570900 w 647074"/>
                <a:gd name="connsiteY28" fmla="*/ 288208 h 613772"/>
                <a:gd name="connsiteX29" fmla="*/ 547563 w 647074"/>
                <a:gd name="connsiteY29" fmla="*/ 326308 h 613772"/>
                <a:gd name="connsiteX30" fmla="*/ 516607 w 647074"/>
                <a:gd name="connsiteY30" fmla="*/ 326308 h 613772"/>
                <a:gd name="connsiteX31" fmla="*/ 455361 w 647074"/>
                <a:gd name="connsiteY31" fmla="*/ 393745 h 613772"/>
                <a:gd name="connsiteX32" fmla="*/ 428527 w 647074"/>
                <a:gd name="connsiteY32" fmla="*/ 396129 h 613772"/>
                <a:gd name="connsiteX33" fmla="*/ 424500 w 647074"/>
                <a:gd name="connsiteY33" fmla="*/ 391459 h 613772"/>
                <a:gd name="connsiteX34" fmla="*/ 420024 w 647074"/>
                <a:gd name="connsiteY34" fmla="*/ 378505 h 613772"/>
                <a:gd name="connsiteX35" fmla="*/ 404117 w 647074"/>
                <a:gd name="connsiteY35" fmla="*/ 324117 h 613772"/>
                <a:gd name="connsiteX36" fmla="*/ 391163 w 647074"/>
                <a:gd name="connsiteY36" fmla="*/ 279540 h 613772"/>
                <a:gd name="connsiteX37" fmla="*/ 318487 w 647074"/>
                <a:gd name="connsiteY37" fmla="*/ 471660 h 613772"/>
                <a:gd name="connsiteX38" fmla="*/ 309819 w 647074"/>
                <a:gd name="connsiteY38" fmla="*/ 484804 h 613772"/>
                <a:gd name="connsiteX39" fmla="*/ 283331 w 647074"/>
                <a:gd name="connsiteY39" fmla="*/ 479888 h 613772"/>
                <a:gd name="connsiteX40" fmla="*/ 280292 w 647074"/>
                <a:gd name="connsiteY40" fmla="*/ 472517 h 613772"/>
                <a:gd name="connsiteX41" fmla="*/ 275244 w 647074"/>
                <a:gd name="connsiteY41" fmla="*/ 445847 h 613772"/>
                <a:gd name="connsiteX42" fmla="*/ 251145 w 647074"/>
                <a:gd name="connsiteY42" fmla="*/ 317259 h 613772"/>
                <a:gd name="connsiteX43" fmla="*/ 233143 w 647074"/>
                <a:gd name="connsiteY43" fmla="*/ 221152 h 613772"/>
                <a:gd name="connsiteX44" fmla="*/ 206283 w 647074"/>
                <a:gd name="connsiteY44" fmla="*/ 301829 h 613772"/>
                <a:gd name="connsiteX45" fmla="*/ 183518 w 647074"/>
                <a:gd name="connsiteY45" fmla="*/ 326308 h 613772"/>
                <a:gd name="connsiteX46" fmla="*/ 141513 w 647074"/>
                <a:gd name="connsiteY46" fmla="*/ 326308 h 613772"/>
                <a:gd name="connsiteX47" fmla="*/ 98650 w 647074"/>
                <a:gd name="connsiteY47" fmla="*/ 326308 h 613772"/>
                <a:gd name="connsiteX48" fmla="*/ 75314 w 647074"/>
                <a:gd name="connsiteY48" fmla="*/ 288208 h 61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47074" h="613772">
                  <a:moveTo>
                    <a:pt x="325917" y="611677"/>
                  </a:moveTo>
                  <a:cubicBezTo>
                    <a:pt x="367682" y="578705"/>
                    <a:pt x="407530" y="543373"/>
                    <a:pt x="445265" y="505854"/>
                  </a:cubicBezTo>
                  <a:cubicBezTo>
                    <a:pt x="499966" y="453739"/>
                    <a:pt x="548337" y="395362"/>
                    <a:pt x="589378" y="331928"/>
                  </a:cubicBezTo>
                  <a:cubicBezTo>
                    <a:pt x="627478" y="270587"/>
                    <a:pt x="663864" y="190958"/>
                    <a:pt x="638813" y="118187"/>
                  </a:cubicBezTo>
                  <a:cubicBezTo>
                    <a:pt x="618525" y="57989"/>
                    <a:pt x="562232" y="6840"/>
                    <a:pt x="497557" y="648"/>
                  </a:cubicBezTo>
                  <a:cubicBezTo>
                    <a:pt x="415833" y="-7448"/>
                    <a:pt x="356682" y="61704"/>
                    <a:pt x="323250" y="127902"/>
                  </a:cubicBezTo>
                  <a:cubicBezTo>
                    <a:pt x="292674" y="67323"/>
                    <a:pt x="242097" y="4839"/>
                    <a:pt x="169040" y="267"/>
                  </a:cubicBezTo>
                  <a:cubicBezTo>
                    <a:pt x="104175" y="-3733"/>
                    <a:pt x="43786" y="41892"/>
                    <a:pt x="15878" y="98565"/>
                  </a:cubicBezTo>
                  <a:cubicBezTo>
                    <a:pt x="-19079" y="169717"/>
                    <a:pt x="9401" y="249727"/>
                    <a:pt x="46167" y="313640"/>
                  </a:cubicBezTo>
                  <a:cubicBezTo>
                    <a:pt x="84267" y="380315"/>
                    <a:pt x="134940" y="438894"/>
                    <a:pt x="188471" y="493091"/>
                  </a:cubicBezTo>
                  <a:cubicBezTo>
                    <a:pt x="230670" y="536264"/>
                    <a:pt x="275695" y="576580"/>
                    <a:pt x="323250" y="613773"/>
                  </a:cubicBezTo>
                  <a:close/>
                  <a:moveTo>
                    <a:pt x="170850" y="287827"/>
                  </a:moveTo>
                  <a:lnTo>
                    <a:pt x="199425" y="202102"/>
                  </a:lnTo>
                  <a:lnTo>
                    <a:pt x="216379" y="151143"/>
                  </a:lnTo>
                  <a:cubicBezTo>
                    <a:pt x="220761" y="137904"/>
                    <a:pt x="227523" y="120187"/>
                    <a:pt x="245811" y="127807"/>
                  </a:cubicBezTo>
                  <a:cubicBezTo>
                    <a:pt x="256860" y="132474"/>
                    <a:pt x="257527" y="143904"/>
                    <a:pt x="259432" y="153906"/>
                  </a:cubicBezTo>
                  <a:lnTo>
                    <a:pt x="267338" y="196101"/>
                  </a:lnTo>
                  <a:lnTo>
                    <a:pt x="290198" y="318021"/>
                  </a:lnTo>
                  <a:lnTo>
                    <a:pt x="305343" y="398984"/>
                  </a:lnTo>
                  <a:lnTo>
                    <a:pt x="360588" y="252870"/>
                  </a:lnTo>
                  <a:lnTo>
                    <a:pt x="372780" y="220676"/>
                  </a:lnTo>
                  <a:cubicBezTo>
                    <a:pt x="376304" y="211151"/>
                    <a:pt x="379923" y="201626"/>
                    <a:pt x="391830" y="200578"/>
                  </a:cubicBezTo>
                  <a:cubicBezTo>
                    <a:pt x="406974" y="199054"/>
                    <a:pt x="411451" y="212008"/>
                    <a:pt x="414785" y="223438"/>
                  </a:cubicBezTo>
                  <a:lnTo>
                    <a:pt x="426501" y="263634"/>
                  </a:lnTo>
                  <a:lnTo>
                    <a:pt x="449742" y="343548"/>
                  </a:lnTo>
                  <a:lnTo>
                    <a:pt x="472697" y="318307"/>
                  </a:lnTo>
                  <a:cubicBezTo>
                    <a:pt x="480040" y="308699"/>
                    <a:pt x="488302" y="299831"/>
                    <a:pt x="497367" y="291828"/>
                  </a:cubicBezTo>
                  <a:cubicBezTo>
                    <a:pt x="506892" y="285160"/>
                    <a:pt x="524513" y="288208"/>
                    <a:pt x="535467" y="288208"/>
                  </a:cubicBezTo>
                  <a:lnTo>
                    <a:pt x="570900" y="288208"/>
                  </a:lnTo>
                  <a:cubicBezTo>
                    <a:pt x="563851" y="300876"/>
                    <a:pt x="556041" y="313640"/>
                    <a:pt x="547563" y="326308"/>
                  </a:cubicBezTo>
                  <a:lnTo>
                    <a:pt x="516607" y="326308"/>
                  </a:lnTo>
                  <a:cubicBezTo>
                    <a:pt x="496319" y="348692"/>
                    <a:pt x="476888" y="372504"/>
                    <a:pt x="455361" y="393745"/>
                  </a:cubicBezTo>
                  <a:cubicBezTo>
                    <a:pt x="448609" y="401814"/>
                    <a:pt x="436595" y="402882"/>
                    <a:pt x="428527" y="396129"/>
                  </a:cubicBezTo>
                  <a:cubicBezTo>
                    <a:pt x="426940" y="394802"/>
                    <a:pt x="425580" y="393224"/>
                    <a:pt x="424500" y="391459"/>
                  </a:cubicBezTo>
                  <a:cubicBezTo>
                    <a:pt x="422431" y="387363"/>
                    <a:pt x="420925" y="383006"/>
                    <a:pt x="420024" y="378505"/>
                  </a:cubicBezTo>
                  <a:lnTo>
                    <a:pt x="404117" y="324117"/>
                  </a:lnTo>
                  <a:lnTo>
                    <a:pt x="391163" y="279540"/>
                  </a:lnTo>
                  <a:cubicBezTo>
                    <a:pt x="366874" y="343644"/>
                    <a:pt x="343538" y="407842"/>
                    <a:pt x="318487" y="471660"/>
                  </a:cubicBezTo>
                  <a:cubicBezTo>
                    <a:pt x="317086" y="476858"/>
                    <a:pt x="314047" y="481469"/>
                    <a:pt x="309819" y="484804"/>
                  </a:cubicBezTo>
                  <a:cubicBezTo>
                    <a:pt x="301147" y="490761"/>
                    <a:pt x="289288" y="488560"/>
                    <a:pt x="283331" y="479888"/>
                  </a:cubicBezTo>
                  <a:cubicBezTo>
                    <a:pt x="281809" y="477673"/>
                    <a:pt x="280774" y="475161"/>
                    <a:pt x="280292" y="472517"/>
                  </a:cubicBezTo>
                  <a:cubicBezTo>
                    <a:pt x="278101" y="463754"/>
                    <a:pt x="276958" y="454610"/>
                    <a:pt x="275244" y="445847"/>
                  </a:cubicBezTo>
                  <a:lnTo>
                    <a:pt x="251145" y="317259"/>
                  </a:lnTo>
                  <a:lnTo>
                    <a:pt x="233143" y="221152"/>
                  </a:lnTo>
                  <a:lnTo>
                    <a:pt x="206283" y="301829"/>
                  </a:lnTo>
                  <a:cubicBezTo>
                    <a:pt x="202187" y="313830"/>
                    <a:pt x="198948" y="325546"/>
                    <a:pt x="183518" y="326308"/>
                  </a:cubicBezTo>
                  <a:cubicBezTo>
                    <a:pt x="169516" y="326975"/>
                    <a:pt x="155419" y="326308"/>
                    <a:pt x="141513" y="326308"/>
                  </a:cubicBezTo>
                  <a:lnTo>
                    <a:pt x="98650" y="326308"/>
                  </a:lnTo>
                  <a:cubicBezTo>
                    <a:pt x="90268" y="313640"/>
                    <a:pt x="82362" y="300876"/>
                    <a:pt x="75314" y="288208"/>
                  </a:cubicBezTo>
                  <a:close/>
                </a:path>
              </a:pathLst>
            </a:custGeom>
            <a:solidFill>
              <a:srgbClr val="FF9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2" name="Picture 21" descr="White smoke on a black background&#10;&#10;AI-generated content may be incorrect.">
            <a:extLst>
              <a:ext uri="{FF2B5EF4-FFF2-40B4-BE49-F238E27FC236}">
                <a16:creationId xmlns:a16="http://schemas.microsoft.com/office/drawing/2014/main" id="{A58A27FE-B19C-32DC-C141-69D27B1A3558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2" y="-333828"/>
            <a:ext cx="13549781" cy="741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8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2" descr="Trường Đại học Đại Nam">
            <a:extLst>
              <a:ext uri="{FF2B5EF4-FFF2-40B4-BE49-F238E27FC236}">
                <a16:creationId xmlns:a16="http://schemas.microsoft.com/office/drawing/2014/main" id="{72DA3B5E-B732-D370-6D1F-2EBB9188D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E8C444B-48A4-491A-6511-9C3679A9E75F}"/>
              </a:ext>
            </a:extLst>
          </p:cNvPr>
          <p:cNvGrpSpPr/>
          <p:nvPr/>
        </p:nvGrpSpPr>
        <p:grpSpPr>
          <a:xfrm rot="8600965">
            <a:off x="-5535640" y="-159242"/>
            <a:ext cx="10912163" cy="8067663"/>
            <a:chOff x="453275" y="-1274112"/>
            <a:chExt cx="10912163" cy="8067663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014055F-95CC-F75E-2C0F-3B4CB1FDE3E9}"/>
                </a:ext>
              </a:extLst>
            </p:cNvPr>
            <p:cNvGrpSpPr/>
            <p:nvPr/>
          </p:nvGrpSpPr>
          <p:grpSpPr>
            <a:xfrm>
              <a:off x="453275" y="-1274112"/>
              <a:ext cx="8365601" cy="7349792"/>
              <a:chOff x="9007184" y="1189684"/>
              <a:chExt cx="5635915" cy="4998363"/>
            </a:xfrm>
          </p:grpSpPr>
          <p:pic>
            <p:nvPicPr>
              <p:cNvPr id="61" name="Picture 60" descr="A person wearing virtual reality goggles&#10;&#10;AI-generated content may be incorrect.">
                <a:extLst>
                  <a:ext uri="{FF2B5EF4-FFF2-40B4-BE49-F238E27FC236}">
                    <a16:creationId xmlns:a16="http://schemas.microsoft.com/office/drawing/2014/main" id="{0876AD00-488B-8A39-7A35-4C006C2171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180" t="25675" r="30830" b="28642"/>
              <a:stretch>
                <a:fillRect/>
              </a:stretch>
            </p:blipFill>
            <p:spPr>
              <a:xfrm>
                <a:off x="12815537" y="2532923"/>
                <a:ext cx="1827562" cy="2741343"/>
              </a:xfrm>
              <a:custGeom>
                <a:avLst/>
                <a:gdLst>
                  <a:gd name="connsiteX0" fmla="*/ 0 w 1827562"/>
                  <a:gd name="connsiteY0" fmla="*/ 0 h 2741343"/>
                  <a:gd name="connsiteX1" fmla="*/ 1582715 w 1827562"/>
                  <a:gd name="connsiteY1" fmla="*/ 913781 h 2741343"/>
                  <a:gd name="connsiteX2" fmla="*/ 1582715 w 1827562"/>
                  <a:gd name="connsiteY2" fmla="*/ 2741343 h 2741343"/>
                  <a:gd name="connsiteX3" fmla="*/ 753538 w 1827562"/>
                  <a:gd name="connsiteY3" fmla="*/ 2262617 h 2741343"/>
                  <a:gd name="connsiteX4" fmla="*/ 783936 w 1827562"/>
                  <a:gd name="connsiteY4" fmla="*/ 2212579 h 2741343"/>
                  <a:gd name="connsiteX5" fmla="*/ 891540 w 1827562"/>
                  <a:gd name="connsiteY5" fmla="*/ 1787618 h 2741343"/>
                  <a:gd name="connsiteX6" fmla="*/ 91155 w 1827562"/>
                  <a:gd name="connsiteY6" fmla="*/ 900681 h 2741343"/>
                  <a:gd name="connsiteX7" fmla="*/ 1 w 1827562"/>
                  <a:gd name="connsiteY7" fmla="*/ 896078 h 2741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7562" h="2741343">
                    <a:moveTo>
                      <a:pt x="0" y="0"/>
                    </a:moveTo>
                    <a:cubicBezTo>
                      <a:pt x="652925" y="0"/>
                      <a:pt x="1256253" y="348331"/>
                      <a:pt x="1582715" y="913781"/>
                    </a:cubicBezTo>
                    <a:cubicBezTo>
                      <a:pt x="1909178" y="1479231"/>
                      <a:pt x="1909178" y="2175893"/>
                      <a:pt x="1582715" y="2741343"/>
                    </a:cubicBezTo>
                    <a:lnTo>
                      <a:pt x="753538" y="2262617"/>
                    </a:lnTo>
                    <a:lnTo>
                      <a:pt x="783936" y="2212579"/>
                    </a:lnTo>
                    <a:cubicBezTo>
                      <a:pt x="852560" y="2086254"/>
                      <a:pt x="891540" y="1941488"/>
                      <a:pt x="891540" y="1787618"/>
                    </a:cubicBezTo>
                    <a:cubicBezTo>
                      <a:pt x="891540" y="1326008"/>
                      <a:pt x="540720" y="946337"/>
                      <a:pt x="91155" y="900681"/>
                    </a:cubicBezTo>
                    <a:lnTo>
                      <a:pt x="1" y="896078"/>
                    </a:lnTo>
                    <a:close/>
                  </a:path>
                </a:pathLst>
              </a:custGeom>
            </p:spPr>
          </p:pic>
          <p:pic>
            <p:nvPicPr>
              <p:cNvPr id="62" name="Picture 61" descr="A hand holding a phone with a shopping list on it&#10;&#10;AI-generated content may be incorrect.">
                <a:extLst>
                  <a:ext uri="{FF2B5EF4-FFF2-40B4-BE49-F238E27FC236}">
                    <a16:creationId xmlns:a16="http://schemas.microsoft.com/office/drawing/2014/main" id="{3AAC3732-3188-6827-3A5C-00B89CDD56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216" t="12596" r="11395" b="54901"/>
              <a:stretch>
                <a:fillRect/>
              </a:stretch>
            </p:blipFill>
            <p:spPr>
              <a:xfrm>
                <a:off x="11232821" y="4794872"/>
                <a:ext cx="3165432" cy="1393175"/>
              </a:xfrm>
              <a:custGeom>
                <a:avLst/>
                <a:gdLst>
                  <a:gd name="connsiteX0" fmla="*/ 830336 w 3165432"/>
                  <a:gd name="connsiteY0" fmla="*/ 0 h 1393175"/>
                  <a:gd name="connsiteX1" fmla="*/ 843437 w 3165432"/>
                  <a:gd name="connsiteY1" fmla="*/ 24138 h 1393175"/>
                  <a:gd name="connsiteX2" fmla="*/ 1582716 w 3165432"/>
                  <a:gd name="connsiteY2" fmla="*/ 417209 h 1393175"/>
                  <a:gd name="connsiteX3" fmla="*/ 2321995 w 3165432"/>
                  <a:gd name="connsiteY3" fmla="*/ 24138 h 1393175"/>
                  <a:gd name="connsiteX4" fmla="*/ 2335097 w 3165432"/>
                  <a:gd name="connsiteY4" fmla="*/ 0 h 1393175"/>
                  <a:gd name="connsiteX5" fmla="*/ 3165432 w 3165432"/>
                  <a:gd name="connsiteY5" fmla="*/ 479394 h 1393175"/>
                  <a:gd name="connsiteX6" fmla="*/ 1582716 w 3165432"/>
                  <a:gd name="connsiteY6" fmla="*/ 1393175 h 1393175"/>
                  <a:gd name="connsiteX7" fmla="*/ 0 w 3165432"/>
                  <a:gd name="connsiteY7" fmla="*/ 479394 h 139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65432" h="1393175">
                    <a:moveTo>
                      <a:pt x="830336" y="0"/>
                    </a:moveTo>
                    <a:lnTo>
                      <a:pt x="843437" y="24138"/>
                    </a:lnTo>
                    <a:cubicBezTo>
                      <a:pt x="1003653" y="261289"/>
                      <a:pt x="1274976" y="417209"/>
                      <a:pt x="1582716" y="417209"/>
                    </a:cubicBezTo>
                    <a:cubicBezTo>
                      <a:pt x="1890456" y="417209"/>
                      <a:pt x="2161779" y="261289"/>
                      <a:pt x="2321995" y="24138"/>
                    </a:cubicBezTo>
                    <a:lnTo>
                      <a:pt x="2335097" y="0"/>
                    </a:lnTo>
                    <a:lnTo>
                      <a:pt x="3165432" y="479394"/>
                    </a:lnTo>
                    <a:cubicBezTo>
                      <a:pt x="2838969" y="1044844"/>
                      <a:pt x="2235641" y="1393175"/>
                      <a:pt x="1582716" y="1393175"/>
                    </a:cubicBezTo>
                    <a:cubicBezTo>
                      <a:pt x="929791" y="1393175"/>
                      <a:pt x="326463" y="1044844"/>
                      <a:pt x="0" y="479394"/>
                    </a:cubicBezTo>
                    <a:close/>
                  </a:path>
                </a:pathLst>
              </a:custGeom>
            </p:spPr>
          </p:pic>
          <p:pic>
            <p:nvPicPr>
              <p:cNvPr id="60" name="Picture 59">
                <a:extLst>
                  <a:ext uri="{FF2B5EF4-FFF2-40B4-BE49-F238E27FC236}">
                    <a16:creationId xmlns:a16="http://schemas.microsoft.com/office/drawing/2014/main" id="{A39BDC6E-6DCD-EBBB-E168-251B9CEEAC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737" r="26737"/>
              <a:stretch/>
            </p:blipFill>
            <p:spPr>
              <a:xfrm rot="12731899">
                <a:off x="9007184" y="1189684"/>
                <a:ext cx="2258785" cy="2741343"/>
              </a:xfrm>
              <a:prstGeom prst="roundRect">
                <a:avLst>
                  <a:gd name="adj" fmla="val 16667"/>
                </a:avLst>
              </a:prstGeom>
              <a:ln>
                <a:noFill/>
              </a:ln>
              <a:effectLst>
                <a:outerShdw blurRad="152400" dist="12000" dir="900000" sy="98000" kx="110000" ky="200000" algn="tl" rotWithShape="0">
                  <a:srgbClr val="000000">
                    <a:alpha val="30000"/>
                  </a:srgbClr>
                </a:outerShdw>
              </a:effectLst>
              <a:scene3d>
                <a:camera prst="perspectiveRelaxed">
                  <a:rot lat="19800000" lon="1200000" rev="20820000"/>
                </a:camera>
                <a:lightRig rig="threePt" dir="t"/>
              </a:scene3d>
              <a:sp3d contourW="6350" prstMaterial="matte">
                <a:bevelT w="101600" h="101600"/>
                <a:contourClr>
                  <a:srgbClr val="969696"/>
                </a:contourClr>
              </a:sp3d>
            </p:spPr>
          </p:pic>
        </p:grpSp>
        <p:pic>
          <p:nvPicPr>
            <p:cNvPr id="51" name="Picture 50" descr="A hand holding a phone with a shopping list on it&#10;&#10;AI-generated content may be incorrect.">
              <a:extLst>
                <a:ext uri="{FF2B5EF4-FFF2-40B4-BE49-F238E27FC236}">
                  <a16:creationId xmlns:a16="http://schemas.microsoft.com/office/drawing/2014/main" id="{65E42740-46F6-46E7-52EF-56D95BBF87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23" t="12560" r="9610" b="23959"/>
            <a:stretch>
              <a:fillRect/>
            </a:stretch>
          </p:blipFill>
          <p:spPr>
            <a:xfrm>
              <a:off x="2836444" y="4072569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  <p:pic>
          <p:nvPicPr>
            <p:cNvPr id="50" name="Picture 49" descr="A person holding a tablet with a hat and a cityscape&#10;&#10;AI-generated content may be incorrect.">
              <a:extLst>
                <a:ext uri="{FF2B5EF4-FFF2-40B4-BE49-F238E27FC236}">
                  <a16:creationId xmlns:a16="http://schemas.microsoft.com/office/drawing/2014/main" id="{74C4E6A1-8977-B093-BDD4-659694CE5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33" t="25265" r="35333" b="29391"/>
            <a:stretch>
              <a:fillRect/>
            </a:stretch>
          </p:blipFill>
          <p:spPr>
            <a:xfrm rot="12731899">
              <a:off x="3086807" y="1156027"/>
              <a:ext cx="2914769" cy="2365496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pic>
          <p:nvPicPr>
            <p:cNvPr id="49" name="Picture 48" descr="A person wearing virtual reality goggles&#10;&#10;AI-generated content may be incorrect.">
              <a:extLst>
                <a:ext uri="{FF2B5EF4-FFF2-40B4-BE49-F238E27FC236}">
                  <a16:creationId xmlns:a16="http://schemas.microsoft.com/office/drawing/2014/main" id="{5420DCC3-BEF7-30CA-5DFE-0D5B9D8B6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792" t="13422" r="24875" b="41234"/>
            <a:stretch>
              <a:fillRect/>
            </a:stretch>
          </p:blipFill>
          <p:spPr>
            <a:xfrm>
              <a:off x="8012638" y="131325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1F6AC75-AD0A-F20A-7C70-3BF54CD1B170}"/>
              </a:ext>
            </a:extLst>
          </p:cNvPr>
          <p:cNvGrpSpPr/>
          <p:nvPr/>
        </p:nvGrpSpPr>
        <p:grpSpPr>
          <a:xfrm>
            <a:off x="12350839" y="1404900"/>
            <a:ext cx="5947888" cy="4531195"/>
            <a:chOff x="5943602" y="1697317"/>
            <a:chExt cx="5947888" cy="453119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65A7DB4-9285-D7E6-C42D-AB6D4053B455}"/>
                </a:ext>
              </a:extLst>
            </p:cNvPr>
            <p:cNvSpPr txBox="1"/>
            <p:nvPr/>
          </p:nvSpPr>
          <p:spPr>
            <a:xfrm>
              <a:off x="5943602" y="1697317"/>
              <a:ext cx="451747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4000" dirty="0">
                  <a:solidFill>
                    <a:schemeClr val="bg1"/>
                  </a:solidFill>
                  <a:latin typeface="Merriweather Black" panose="00000A00000000000000" pitchFamily="2" charset="0"/>
                </a:rPr>
                <a:t>Sức Khỏe –Y Tế</a:t>
              </a:r>
              <a:endParaRPr lang="en-US" sz="4000" dirty="0">
                <a:solidFill>
                  <a:schemeClr val="bg1"/>
                </a:solidFill>
                <a:latin typeface="Merriweather Black" panose="00000A00000000000000" pitchFamily="2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47702AC-2C10-EB56-1510-EB49C00E475C}"/>
                </a:ext>
              </a:extLst>
            </p:cNvPr>
            <p:cNvSpPr txBox="1"/>
            <p:nvPr/>
          </p:nvSpPr>
          <p:spPr>
            <a:xfrm>
              <a:off x="6140395" y="2578538"/>
              <a:ext cx="5751095" cy="36499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Hồ sơ y tế điện tử (Elcectric Health Records- - EHR)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Máy học (Machine Learning) và Trí tuệ nhân tạo (AI)</a:t>
              </a:r>
              <a:endParaRPr lang="en-US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Ứng dụng công nghệ di động y tế</a:t>
              </a:r>
            </a:p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Công nghệ Blockchain trong y tế</a:t>
              </a:r>
              <a:endParaRPr lang="en-US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5050C3-AC53-7FA1-02CA-9B5B225C4347}"/>
              </a:ext>
            </a:extLst>
          </p:cNvPr>
          <p:cNvGrpSpPr/>
          <p:nvPr/>
        </p:nvGrpSpPr>
        <p:grpSpPr>
          <a:xfrm>
            <a:off x="5985462" y="7047255"/>
            <a:ext cx="6234395" cy="4326010"/>
            <a:chOff x="5657095" y="1697317"/>
            <a:chExt cx="6234395" cy="432601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F5B0A2C-D90B-16EB-8388-A202DC5B6BB0}"/>
                </a:ext>
              </a:extLst>
            </p:cNvPr>
            <p:cNvSpPr txBox="1"/>
            <p:nvPr/>
          </p:nvSpPr>
          <p:spPr>
            <a:xfrm>
              <a:off x="5943602" y="1697317"/>
              <a:ext cx="451747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4000" dirty="0">
                  <a:solidFill>
                    <a:schemeClr val="bg1"/>
                  </a:solidFill>
                  <a:latin typeface="Merriweather Black" panose="00000A00000000000000" pitchFamily="2" charset="0"/>
                </a:rPr>
                <a:t>Mua sắm</a:t>
              </a:r>
              <a:endParaRPr lang="en-US" sz="4000" dirty="0">
                <a:solidFill>
                  <a:schemeClr val="bg1"/>
                </a:solidFill>
                <a:latin typeface="Merriweather Black" panose="00000A00000000000000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A796E56-3E9C-A5E3-A093-224696A7B813}"/>
                </a:ext>
              </a:extLst>
            </p:cNvPr>
            <p:cNvSpPr txBox="1"/>
            <p:nvPr/>
          </p:nvSpPr>
          <p:spPr>
            <a:xfrm>
              <a:off x="5657095" y="2578538"/>
              <a:ext cx="6234395" cy="34447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Thương mại điện tử(E-commerce)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Thanh toán số (Digital Payment)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Công nghệ AI và BigData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Chuỗi cung ứng thông minh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Dịch vụ chăm sóc khách hàng tự động </a:t>
              </a:r>
              <a:endParaRPr lang="en-US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C59547-34C4-7E95-5481-1632EA982D59}"/>
              </a:ext>
            </a:extLst>
          </p:cNvPr>
          <p:cNvGrpSpPr/>
          <p:nvPr/>
        </p:nvGrpSpPr>
        <p:grpSpPr>
          <a:xfrm>
            <a:off x="6183487" y="1401441"/>
            <a:ext cx="6167352" cy="4024458"/>
            <a:chOff x="6183487" y="1401441"/>
            <a:chExt cx="6167352" cy="402445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93E942C-C202-834E-B116-0A30B7D7120E}"/>
                </a:ext>
              </a:extLst>
            </p:cNvPr>
            <p:cNvGrpSpPr/>
            <p:nvPr/>
          </p:nvGrpSpPr>
          <p:grpSpPr>
            <a:xfrm>
              <a:off x="6183487" y="1445594"/>
              <a:ext cx="6167352" cy="3980305"/>
              <a:chOff x="5724138" y="1579305"/>
              <a:chExt cx="6167352" cy="3980305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5F66AAC-8818-8D88-530E-FD666097B643}"/>
                  </a:ext>
                </a:extLst>
              </p:cNvPr>
              <p:cNvSpPr txBox="1"/>
              <p:nvPr/>
            </p:nvSpPr>
            <p:spPr>
              <a:xfrm>
                <a:off x="5724138" y="1579305"/>
                <a:ext cx="451747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vi-VN" sz="4000" dirty="0">
                    <a:solidFill>
                      <a:schemeClr val="bg1"/>
                    </a:solidFill>
                    <a:latin typeface="Merriweather Black" panose="00000A00000000000000" pitchFamily="2" charset="0"/>
                  </a:rPr>
                  <a:t>Giáo Dục </a:t>
                </a:r>
                <a:endParaRPr lang="en-US" sz="4000" dirty="0">
                  <a:solidFill>
                    <a:schemeClr val="bg1"/>
                  </a:solidFill>
                  <a:latin typeface="Merriweather Black" panose="00000A00000000000000" pitchFamily="2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44CFB03-9441-1DEE-AAF1-B73D97AD57B5}"/>
                  </a:ext>
                </a:extLst>
              </p:cNvPr>
              <p:cNvSpPr txBox="1"/>
              <p:nvPr/>
            </p:nvSpPr>
            <p:spPr>
              <a:xfrm>
                <a:off x="6140395" y="2578538"/>
                <a:ext cx="5751095" cy="29810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Hệ thống LMS </a:t>
                </a:r>
                <a:b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VN Class</a:t>
                </a:r>
                <a:b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VietED</a:t>
                </a:r>
                <a:b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Google Classroom</a:t>
                </a:r>
              </a:p>
              <a:p>
                <a:pPr marL="0" marR="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vi-VN" sz="3200" kern="1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iGiaoduc.vn</a:t>
                </a:r>
                <a:endParaRPr lang="en-US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84A3E234-2BC6-BD26-F7AE-77628AB83091}"/>
                </a:ext>
              </a:extLst>
            </p:cNvPr>
            <p:cNvGrpSpPr/>
            <p:nvPr/>
          </p:nvGrpSpPr>
          <p:grpSpPr>
            <a:xfrm>
              <a:off x="9862140" y="1401441"/>
              <a:ext cx="808197" cy="733424"/>
              <a:chOff x="8514792" y="7116789"/>
              <a:chExt cx="808197" cy="733424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E87F0225-F2C3-5D29-4273-114E6FDA73A5}"/>
                  </a:ext>
                </a:extLst>
              </p:cNvPr>
              <p:cNvGrpSpPr/>
              <p:nvPr/>
            </p:nvGrpSpPr>
            <p:grpSpPr>
              <a:xfrm>
                <a:off x="8514792" y="7214134"/>
                <a:ext cx="808197" cy="636079"/>
                <a:chOff x="8514792" y="7214134"/>
                <a:chExt cx="808197" cy="636079"/>
              </a:xfrm>
            </p:grpSpPr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8E8D63DE-B295-1420-2DAC-53EB5AFCDD5F}"/>
                    </a:ext>
                  </a:extLst>
                </p:cNvPr>
                <p:cNvSpPr/>
                <p:nvPr/>
              </p:nvSpPr>
              <p:spPr>
                <a:xfrm>
                  <a:off x="8813687" y="7627329"/>
                  <a:ext cx="86486" cy="86487"/>
                </a:xfrm>
                <a:custGeom>
                  <a:avLst/>
                  <a:gdLst>
                    <a:gd name="connsiteX0" fmla="*/ 86487 w 86486"/>
                    <a:gd name="connsiteY0" fmla="*/ 43243 h 86487"/>
                    <a:gd name="connsiteX1" fmla="*/ 43243 w 86486"/>
                    <a:gd name="connsiteY1" fmla="*/ 86487 h 86487"/>
                    <a:gd name="connsiteX2" fmla="*/ 0 w 86486"/>
                    <a:gd name="connsiteY2" fmla="*/ 43243 h 86487"/>
                    <a:gd name="connsiteX3" fmla="*/ 43243 w 86486"/>
                    <a:gd name="connsiteY3" fmla="*/ 0 h 86487"/>
                    <a:gd name="connsiteX4" fmla="*/ 86487 w 86486"/>
                    <a:gd name="connsiteY4" fmla="*/ 43243 h 86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6486" h="86487">
                      <a:moveTo>
                        <a:pt x="86487" y="43243"/>
                      </a:moveTo>
                      <a:cubicBezTo>
                        <a:pt x="86487" y="67126"/>
                        <a:pt x="67126" y="86487"/>
                        <a:pt x="43243" y="86487"/>
                      </a:cubicBezTo>
                      <a:cubicBezTo>
                        <a:pt x="19361" y="86487"/>
                        <a:pt x="0" y="67126"/>
                        <a:pt x="0" y="43243"/>
                      </a:cubicBezTo>
                      <a:cubicBezTo>
                        <a:pt x="0" y="19361"/>
                        <a:pt x="19361" y="0"/>
                        <a:pt x="43243" y="0"/>
                      </a:cubicBezTo>
                      <a:cubicBezTo>
                        <a:pt x="67126" y="0"/>
                        <a:pt x="86487" y="19361"/>
                        <a:pt x="86487" y="43243"/>
                      </a:cubicBezTo>
                      <a:close/>
                    </a:path>
                  </a:pathLst>
                </a:custGeom>
                <a:solidFill>
                  <a:srgbClr val="FF9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E3C00C5B-599C-ED9B-0EE9-CE60161E1B93}"/>
                    </a:ext>
                  </a:extLst>
                </p:cNvPr>
                <p:cNvSpPr/>
                <p:nvPr/>
              </p:nvSpPr>
              <p:spPr>
                <a:xfrm>
                  <a:off x="8770539" y="7725722"/>
                  <a:ext cx="171450" cy="86391"/>
                </a:xfrm>
                <a:custGeom>
                  <a:avLst/>
                  <a:gdLst>
                    <a:gd name="connsiteX0" fmla="*/ 171450 w 171450"/>
                    <a:gd name="connsiteY0" fmla="*/ 86392 h 86391"/>
                    <a:gd name="connsiteX1" fmla="*/ 171450 w 171450"/>
                    <a:gd name="connsiteY1" fmla="*/ 43148 h 86391"/>
                    <a:gd name="connsiteX2" fmla="*/ 162877 w 171450"/>
                    <a:gd name="connsiteY2" fmla="*/ 25908 h 86391"/>
                    <a:gd name="connsiteX3" fmla="*/ 121063 w 171450"/>
                    <a:gd name="connsiteY3" fmla="*/ 5334 h 86391"/>
                    <a:gd name="connsiteX4" fmla="*/ 85725 w 171450"/>
                    <a:gd name="connsiteY4" fmla="*/ 0 h 86391"/>
                    <a:gd name="connsiteX5" fmla="*/ 50387 w 171450"/>
                    <a:gd name="connsiteY5" fmla="*/ 5334 h 86391"/>
                    <a:gd name="connsiteX6" fmla="*/ 8573 w 171450"/>
                    <a:gd name="connsiteY6" fmla="*/ 25908 h 86391"/>
                    <a:gd name="connsiteX7" fmla="*/ 0 w 171450"/>
                    <a:gd name="connsiteY7" fmla="*/ 43148 h 86391"/>
                    <a:gd name="connsiteX8" fmla="*/ 0 w 171450"/>
                    <a:gd name="connsiteY8" fmla="*/ 86392 h 86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1450" h="86391">
                      <a:moveTo>
                        <a:pt x="171450" y="86392"/>
                      </a:moveTo>
                      <a:lnTo>
                        <a:pt x="171450" y="43148"/>
                      </a:lnTo>
                      <a:cubicBezTo>
                        <a:pt x="171309" y="36410"/>
                        <a:pt x="168166" y="30087"/>
                        <a:pt x="162877" y="25908"/>
                      </a:cubicBezTo>
                      <a:cubicBezTo>
                        <a:pt x="150451" y="16330"/>
                        <a:pt x="136233" y="9335"/>
                        <a:pt x="121063" y="5334"/>
                      </a:cubicBezTo>
                      <a:cubicBezTo>
                        <a:pt x="109612" y="1819"/>
                        <a:pt x="97703" y="21"/>
                        <a:pt x="85725" y="0"/>
                      </a:cubicBezTo>
                      <a:cubicBezTo>
                        <a:pt x="73760" y="185"/>
                        <a:pt x="61873" y="1978"/>
                        <a:pt x="50387" y="5334"/>
                      </a:cubicBezTo>
                      <a:cubicBezTo>
                        <a:pt x="35385" y="9775"/>
                        <a:pt x="21246" y="16733"/>
                        <a:pt x="8573" y="25908"/>
                      </a:cubicBezTo>
                      <a:cubicBezTo>
                        <a:pt x="3284" y="30087"/>
                        <a:pt x="141" y="36410"/>
                        <a:pt x="0" y="43148"/>
                      </a:cubicBezTo>
                      <a:lnTo>
                        <a:pt x="0" y="86392"/>
                      </a:lnTo>
                      <a:close/>
                    </a:path>
                  </a:pathLst>
                </a:custGeom>
                <a:solidFill>
                  <a:srgbClr val="FF9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22AC33AF-D237-D468-8FD5-2415185A3A44}"/>
                    </a:ext>
                  </a:extLst>
                </p:cNvPr>
                <p:cNvSpPr/>
                <p:nvPr/>
              </p:nvSpPr>
              <p:spPr>
                <a:xfrm>
                  <a:off x="9002853" y="7627329"/>
                  <a:ext cx="86486" cy="86487"/>
                </a:xfrm>
                <a:custGeom>
                  <a:avLst/>
                  <a:gdLst>
                    <a:gd name="connsiteX0" fmla="*/ 86487 w 86486"/>
                    <a:gd name="connsiteY0" fmla="*/ 43243 h 86487"/>
                    <a:gd name="connsiteX1" fmla="*/ 43244 w 86486"/>
                    <a:gd name="connsiteY1" fmla="*/ 86487 h 86487"/>
                    <a:gd name="connsiteX2" fmla="*/ 0 w 86486"/>
                    <a:gd name="connsiteY2" fmla="*/ 43243 h 86487"/>
                    <a:gd name="connsiteX3" fmla="*/ 43244 w 86486"/>
                    <a:gd name="connsiteY3" fmla="*/ 0 h 86487"/>
                    <a:gd name="connsiteX4" fmla="*/ 86487 w 86486"/>
                    <a:gd name="connsiteY4" fmla="*/ 43243 h 86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6486" h="86487">
                      <a:moveTo>
                        <a:pt x="86487" y="43243"/>
                      </a:moveTo>
                      <a:cubicBezTo>
                        <a:pt x="86487" y="67126"/>
                        <a:pt x="67126" y="86487"/>
                        <a:pt x="43244" y="86487"/>
                      </a:cubicBezTo>
                      <a:cubicBezTo>
                        <a:pt x="19361" y="86487"/>
                        <a:pt x="0" y="67126"/>
                        <a:pt x="0" y="43243"/>
                      </a:cubicBezTo>
                      <a:cubicBezTo>
                        <a:pt x="0" y="19361"/>
                        <a:pt x="19361" y="0"/>
                        <a:pt x="43244" y="0"/>
                      </a:cubicBezTo>
                      <a:cubicBezTo>
                        <a:pt x="67126" y="0"/>
                        <a:pt x="86487" y="19361"/>
                        <a:pt x="86487" y="43243"/>
                      </a:cubicBezTo>
                      <a:close/>
                    </a:path>
                  </a:pathLst>
                </a:custGeom>
                <a:solidFill>
                  <a:srgbClr val="FF9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71735DA3-FDA8-BDF2-A318-893FD3F76EE5}"/>
                    </a:ext>
                  </a:extLst>
                </p:cNvPr>
                <p:cNvSpPr/>
                <p:nvPr/>
              </p:nvSpPr>
              <p:spPr>
                <a:xfrm>
                  <a:off x="8961039" y="7725722"/>
                  <a:ext cx="171450" cy="86391"/>
                </a:xfrm>
                <a:custGeom>
                  <a:avLst/>
                  <a:gdLst>
                    <a:gd name="connsiteX0" fmla="*/ 171450 w 171450"/>
                    <a:gd name="connsiteY0" fmla="*/ 86392 h 86391"/>
                    <a:gd name="connsiteX1" fmla="*/ 171450 w 171450"/>
                    <a:gd name="connsiteY1" fmla="*/ 43148 h 86391"/>
                    <a:gd name="connsiteX2" fmla="*/ 162877 w 171450"/>
                    <a:gd name="connsiteY2" fmla="*/ 25908 h 86391"/>
                    <a:gd name="connsiteX3" fmla="*/ 121063 w 171450"/>
                    <a:gd name="connsiteY3" fmla="*/ 5334 h 86391"/>
                    <a:gd name="connsiteX4" fmla="*/ 85725 w 171450"/>
                    <a:gd name="connsiteY4" fmla="*/ 0 h 86391"/>
                    <a:gd name="connsiteX5" fmla="*/ 50387 w 171450"/>
                    <a:gd name="connsiteY5" fmla="*/ 5334 h 86391"/>
                    <a:gd name="connsiteX6" fmla="*/ 8573 w 171450"/>
                    <a:gd name="connsiteY6" fmla="*/ 25908 h 86391"/>
                    <a:gd name="connsiteX7" fmla="*/ 0 w 171450"/>
                    <a:gd name="connsiteY7" fmla="*/ 43148 h 86391"/>
                    <a:gd name="connsiteX8" fmla="*/ 0 w 171450"/>
                    <a:gd name="connsiteY8" fmla="*/ 86392 h 86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1450" h="86391">
                      <a:moveTo>
                        <a:pt x="171450" y="86392"/>
                      </a:moveTo>
                      <a:lnTo>
                        <a:pt x="171450" y="43148"/>
                      </a:lnTo>
                      <a:cubicBezTo>
                        <a:pt x="171309" y="36410"/>
                        <a:pt x="168166" y="30087"/>
                        <a:pt x="162877" y="25908"/>
                      </a:cubicBezTo>
                      <a:cubicBezTo>
                        <a:pt x="150451" y="16330"/>
                        <a:pt x="136233" y="9335"/>
                        <a:pt x="121063" y="5334"/>
                      </a:cubicBezTo>
                      <a:cubicBezTo>
                        <a:pt x="109612" y="1819"/>
                        <a:pt x="97703" y="21"/>
                        <a:pt x="85725" y="0"/>
                      </a:cubicBezTo>
                      <a:cubicBezTo>
                        <a:pt x="73760" y="185"/>
                        <a:pt x="61873" y="1978"/>
                        <a:pt x="50387" y="5334"/>
                      </a:cubicBezTo>
                      <a:cubicBezTo>
                        <a:pt x="35385" y="9775"/>
                        <a:pt x="21246" y="16733"/>
                        <a:pt x="8573" y="25908"/>
                      </a:cubicBezTo>
                      <a:cubicBezTo>
                        <a:pt x="3284" y="30087"/>
                        <a:pt x="141" y="36410"/>
                        <a:pt x="0" y="43148"/>
                      </a:cubicBezTo>
                      <a:lnTo>
                        <a:pt x="0" y="86392"/>
                      </a:lnTo>
                      <a:close/>
                    </a:path>
                  </a:pathLst>
                </a:custGeom>
                <a:solidFill>
                  <a:srgbClr val="FF9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BA01C86C-D2E3-96CB-DCCC-8C830619082D}"/>
                    </a:ext>
                  </a:extLst>
                </p:cNvPr>
                <p:cNvSpPr/>
                <p:nvPr/>
              </p:nvSpPr>
              <p:spPr>
                <a:xfrm>
                  <a:off x="9193353" y="7627329"/>
                  <a:ext cx="86487" cy="86487"/>
                </a:xfrm>
                <a:custGeom>
                  <a:avLst/>
                  <a:gdLst>
                    <a:gd name="connsiteX0" fmla="*/ 86487 w 86487"/>
                    <a:gd name="connsiteY0" fmla="*/ 43243 h 86487"/>
                    <a:gd name="connsiteX1" fmla="*/ 43244 w 86487"/>
                    <a:gd name="connsiteY1" fmla="*/ 86487 h 86487"/>
                    <a:gd name="connsiteX2" fmla="*/ 0 w 86487"/>
                    <a:gd name="connsiteY2" fmla="*/ 43243 h 86487"/>
                    <a:gd name="connsiteX3" fmla="*/ 43244 w 86487"/>
                    <a:gd name="connsiteY3" fmla="*/ 0 h 86487"/>
                    <a:gd name="connsiteX4" fmla="*/ 86487 w 86487"/>
                    <a:gd name="connsiteY4" fmla="*/ 43243 h 86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6487" h="86487">
                      <a:moveTo>
                        <a:pt x="86487" y="43243"/>
                      </a:moveTo>
                      <a:cubicBezTo>
                        <a:pt x="86487" y="67126"/>
                        <a:pt x="67126" y="86487"/>
                        <a:pt x="43244" y="86487"/>
                      </a:cubicBezTo>
                      <a:cubicBezTo>
                        <a:pt x="19361" y="86487"/>
                        <a:pt x="0" y="67126"/>
                        <a:pt x="0" y="43243"/>
                      </a:cubicBezTo>
                      <a:cubicBezTo>
                        <a:pt x="0" y="19361"/>
                        <a:pt x="19361" y="0"/>
                        <a:pt x="43244" y="0"/>
                      </a:cubicBezTo>
                      <a:cubicBezTo>
                        <a:pt x="67126" y="0"/>
                        <a:pt x="86487" y="19361"/>
                        <a:pt x="86487" y="43243"/>
                      </a:cubicBezTo>
                      <a:close/>
                    </a:path>
                  </a:pathLst>
                </a:custGeom>
                <a:solidFill>
                  <a:srgbClr val="FF9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" name="Freeform: Shape 25">
                  <a:extLst>
                    <a:ext uri="{FF2B5EF4-FFF2-40B4-BE49-F238E27FC236}">
                      <a16:creationId xmlns:a16="http://schemas.microsoft.com/office/drawing/2014/main" id="{E7C4229A-F273-CFDF-2415-CAE7B11F1150}"/>
                    </a:ext>
                  </a:extLst>
                </p:cNvPr>
                <p:cNvSpPr/>
                <p:nvPr/>
              </p:nvSpPr>
              <p:spPr>
                <a:xfrm>
                  <a:off x="9151539" y="7725722"/>
                  <a:ext cx="171450" cy="86391"/>
                </a:xfrm>
                <a:custGeom>
                  <a:avLst/>
                  <a:gdLst>
                    <a:gd name="connsiteX0" fmla="*/ 171450 w 171450"/>
                    <a:gd name="connsiteY0" fmla="*/ 86392 h 86391"/>
                    <a:gd name="connsiteX1" fmla="*/ 171450 w 171450"/>
                    <a:gd name="connsiteY1" fmla="*/ 43148 h 86391"/>
                    <a:gd name="connsiteX2" fmla="*/ 162877 w 171450"/>
                    <a:gd name="connsiteY2" fmla="*/ 25908 h 86391"/>
                    <a:gd name="connsiteX3" fmla="*/ 121063 w 171450"/>
                    <a:gd name="connsiteY3" fmla="*/ 5334 h 86391"/>
                    <a:gd name="connsiteX4" fmla="*/ 85725 w 171450"/>
                    <a:gd name="connsiteY4" fmla="*/ 0 h 86391"/>
                    <a:gd name="connsiteX5" fmla="*/ 50387 w 171450"/>
                    <a:gd name="connsiteY5" fmla="*/ 5334 h 86391"/>
                    <a:gd name="connsiteX6" fmla="*/ 8573 w 171450"/>
                    <a:gd name="connsiteY6" fmla="*/ 25908 h 86391"/>
                    <a:gd name="connsiteX7" fmla="*/ 0 w 171450"/>
                    <a:gd name="connsiteY7" fmla="*/ 43148 h 86391"/>
                    <a:gd name="connsiteX8" fmla="*/ 0 w 171450"/>
                    <a:gd name="connsiteY8" fmla="*/ 86392 h 86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1450" h="86391">
                      <a:moveTo>
                        <a:pt x="171450" y="86392"/>
                      </a:moveTo>
                      <a:lnTo>
                        <a:pt x="171450" y="43148"/>
                      </a:lnTo>
                      <a:cubicBezTo>
                        <a:pt x="171309" y="36410"/>
                        <a:pt x="168166" y="30087"/>
                        <a:pt x="162877" y="25908"/>
                      </a:cubicBezTo>
                      <a:cubicBezTo>
                        <a:pt x="150451" y="16330"/>
                        <a:pt x="136233" y="9335"/>
                        <a:pt x="121063" y="5334"/>
                      </a:cubicBezTo>
                      <a:cubicBezTo>
                        <a:pt x="109612" y="1819"/>
                        <a:pt x="97703" y="21"/>
                        <a:pt x="85725" y="0"/>
                      </a:cubicBezTo>
                      <a:cubicBezTo>
                        <a:pt x="73760" y="185"/>
                        <a:pt x="61873" y="1978"/>
                        <a:pt x="50387" y="5334"/>
                      </a:cubicBezTo>
                      <a:cubicBezTo>
                        <a:pt x="35385" y="9775"/>
                        <a:pt x="21246" y="16733"/>
                        <a:pt x="8573" y="25908"/>
                      </a:cubicBezTo>
                      <a:cubicBezTo>
                        <a:pt x="3284" y="30087"/>
                        <a:pt x="141" y="36410"/>
                        <a:pt x="0" y="43148"/>
                      </a:cubicBezTo>
                      <a:lnTo>
                        <a:pt x="0" y="86392"/>
                      </a:lnTo>
                      <a:close/>
                    </a:path>
                  </a:pathLst>
                </a:custGeom>
                <a:solidFill>
                  <a:srgbClr val="FF9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AFA07AAC-5178-1E43-D605-682EFFA2B514}"/>
                    </a:ext>
                  </a:extLst>
                </p:cNvPr>
                <p:cNvSpPr/>
                <p:nvPr/>
              </p:nvSpPr>
              <p:spPr>
                <a:xfrm>
                  <a:off x="8613757" y="7214134"/>
                  <a:ext cx="113157" cy="113157"/>
                </a:xfrm>
                <a:custGeom>
                  <a:avLst/>
                  <a:gdLst>
                    <a:gd name="connsiteX0" fmla="*/ 113157 w 113157"/>
                    <a:gd name="connsiteY0" fmla="*/ 56579 h 113157"/>
                    <a:gd name="connsiteX1" fmla="*/ 56578 w 113157"/>
                    <a:gd name="connsiteY1" fmla="*/ 113157 h 113157"/>
                    <a:gd name="connsiteX2" fmla="*/ 0 w 113157"/>
                    <a:gd name="connsiteY2" fmla="*/ 56578 h 113157"/>
                    <a:gd name="connsiteX3" fmla="*/ 56578 w 113157"/>
                    <a:gd name="connsiteY3" fmla="*/ 0 h 113157"/>
                    <a:gd name="connsiteX4" fmla="*/ 113157 w 113157"/>
                    <a:gd name="connsiteY4" fmla="*/ 56579 h 11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157" h="113157">
                      <a:moveTo>
                        <a:pt x="113157" y="56579"/>
                      </a:moveTo>
                      <a:cubicBezTo>
                        <a:pt x="113157" y="87826"/>
                        <a:pt x="87826" y="113157"/>
                        <a:pt x="56578" y="113157"/>
                      </a:cubicBezTo>
                      <a:cubicBezTo>
                        <a:pt x="25331" y="113157"/>
                        <a:pt x="0" y="87826"/>
                        <a:pt x="0" y="56578"/>
                      </a:cubicBezTo>
                      <a:cubicBezTo>
                        <a:pt x="0" y="25331"/>
                        <a:pt x="25331" y="0"/>
                        <a:pt x="56578" y="0"/>
                      </a:cubicBezTo>
                      <a:cubicBezTo>
                        <a:pt x="87826" y="0"/>
                        <a:pt x="113157" y="25331"/>
                        <a:pt x="113157" y="56579"/>
                      </a:cubicBezTo>
                      <a:close/>
                    </a:path>
                  </a:pathLst>
                </a:custGeom>
                <a:solidFill>
                  <a:srgbClr val="FF9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765C0E54-F192-ECE3-A8EC-5824F3AFF71D}"/>
                    </a:ext>
                  </a:extLst>
                </p:cNvPr>
                <p:cNvSpPr/>
                <p:nvPr/>
              </p:nvSpPr>
              <p:spPr>
                <a:xfrm>
                  <a:off x="8514792" y="7244760"/>
                  <a:ext cx="493343" cy="605453"/>
                </a:xfrm>
                <a:custGeom>
                  <a:avLst/>
                  <a:gdLst>
                    <a:gd name="connsiteX0" fmla="*/ 489204 w 493343"/>
                    <a:gd name="connsiteY0" fmla="*/ 4140 h 605453"/>
                    <a:gd name="connsiteX1" fmla="*/ 469011 w 493343"/>
                    <a:gd name="connsiteY1" fmla="*/ 4140 h 605453"/>
                    <a:gd name="connsiteX2" fmla="*/ 345948 w 493343"/>
                    <a:gd name="connsiteY2" fmla="*/ 127203 h 605453"/>
                    <a:gd name="connsiteX3" fmla="*/ 318230 w 493343"/>
                    <a:gd name="connsiteY3" fmla="*/ 134251 h 605453"/>
                    <a:gd name="connsiteX4" fmla="*/ 280702 w 493343"/>
                    <a:gd name="connsiteY4" fmla="*/ 194354 h 605453"/>
                    <a:gd name="connsiteX5" fmla="*/ 270034 w 493343"/>
                    <a:gd name="connsiteY5" fmla="*/ 148920 h 605453"/>
                    <a:gd name="connsiteX6" fmla="*/ 261557 w 493343"/>
                    <a:gd name="connsiteY6" fmla="*/ 133299 h 605453"/>
                    <a:gd name="connsiteX7" fmla="*/ 202121 w 493343"/>
                    <a:gd name="connsiteY7" fmla="*/ 102247 h 605453"/>
                    <a:gd name="connsiteX8" fmla="*/ 155543 w 493343"/>
                    <a:gd name="connsiteY8" fmla="*/ 96628 h 605453"/>
                    <a:gd name="connsiteX9" fmla="*/ 108871 w 493343"/>
                    <a:gd name="connsiteY9" fmla="*/ 103676 h 605453"/>
                    <a:gd name="connsiteX10" fmla="*/ 49530 w 493343"/>
                    <a:gd name="connsiteY10" fmla="*/ 134728 h 605453"/>
                    <a:gd name="connsiteX11" fmla="*/ 41053 w 493343"/>
                    <a:gd name="connsiteY11" fmla="*/ 150349 h 605453"/>
                    <a:gd name="connsiteX12" fmla="*/ 0 w 493343"/>
                    <a:gd name="connsiteY12" fmla="*/ 325609 h 605453"/>
                    <a:gd name="connsiteX13" fmla="*/ 28575 w 493343"/>
                    <a:gd name="connsiteY13" fmla="*/ 354184 h 605453"/>
                    <a:gd name="connsiteX14" fmla="*/ 55436 w 493343"/>
                    <a:gd name="connsiteY14" fmla="*/ 333038 h 605453"/>
                    <a:gd name="connsiteX15" fmla="*/ 85154 w 493343"/>
                    <a:gd name="connsiteY15" fmla="*/ 210070 h 605453"/>
                    <a:gd name="connsiteX16" fmla="*/ 85154 w 493343"/>
                    <a:gd name="connsiteY16" fmla="*/ 605453 h 605453"/>
                    <a:gd name="connsiteX17" fmla="*/ 141446 w 493343"/>
                    <a:gd name="connsiteY17" fmla="*/ 605453 h 605453"/>
                    <a:gd name="connsiteX18" fmla="*/ 141446 w 493343"/>
                    <a:gd name="connsiteY18" fmla="*/ 351040 h 605453"/>
                    <a:gd name="connsiteX19" fmla="*/ 170021 w 493343"/>
                    <a:gd name="connsiteY19" fmla="*/ 351040 h 605453"/>
                    <a:gd name="connsiteX20" fmla="*/ 170021 w 493343"/>
                    <a:gd name="connsiteY20" fmla="*/ 605453 h 605453"/>
                    <a:gd name="connsiteX21" fmla="*/ 226219 w 493343"/>
                    <a:gd name="connsiteY21" fmla="*/ 605453 h 605453"/>
                    <a:gd name="connsiteX22" fmla="*/ 226219 w 493343"/>
                    <a:gd name="connsiteY22" fmla="*/ 208261 h 605453"/>
                    <a:gd name="connsiteX23" fmla="*/ 236696 w 493343"/>
                    <a:gd name="connsiteY23" fmla="*/ 253028 h 605453"/>
                    <a:gd name="connsiteX24" fmla="*/ 242316 w 493343"/>
                    <a:gd name="connsiteY24" fmla="*/ 260172 h 605453"/>
                    <a:gd name="connsiteX25" fmla="*/ 280416 w 493343"/>
                    <a:gd name="connsiteY25" fmla="*/ 273602 h 605453"/>
                    <a:gd name="connsiteX26" fmla="*/ 303276 w 493343"/>
                    <a:gd name="connsiteY26" fmla="*/ 263220 h 605453"/>
                    <a:gd name="connsiteX27" fmla="*/ 361379 w 493343"/>
                    <a:gd name="connsiteY27" fmla="*/ 167970 h 605453"/>
                    <a:gd name="connsiteX28" fmla="*/ 365284 w 493343"/>
                    <a:gd name="connsiteY28" fmla="*/ 148253 h 605453"/>
                    <a:gd name="connsiteX29" fmla="*/ 489109 w 493343"/>
                    <a:gd name="connsiteY29" fmla="*/ 24428 h 605453"/>
                    <a:gd name="connsiteX30" fmla="*/ 489204 w 493343"/>
                    <a:gd name="connsiteY30" fmla="*/ 4140 h 60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493343" h="605453">
                      <a:moveTo>
                        <a:pt x="489204" y="4140"/>
                      </a:moveTo>
                      <a:cubicBezTo>
                        <a:pt x="483604" y="-1380"/>
                        <a:pt x="474611" y="-1380"/>
                        <a:pt x="469011" y="4140"/>
                      </a:cubicBezTo>
                      <a:lnTo>
                        <a:pt x="345948" y="127203"/>
                      </a:lnTo>
                      <a:cubicBezTo>
                        <a:pt x="336113" y="124427"/>
                        <a:pt x="325545" y="127114"/>
                        <a:pt x="318230" y="134251"/>
                      </a:cubicBezTo>
                      <a:cubicBezTo>
                        <a:pt x="316230" y="136252"/>
                        <a:pt x="280702" y="194354"/>
                        <a:pt x="280702" y="194354"/>
                      </a:cubicBezTo>
                      <a:lnTo>
                        <a:pt x="270034" y="148920"/>
                      </a:lnTo>
                      <a:cubicBezTo>
                        <a:pt x="268621" y="143062"/>
                        <a:pt x="265699" y="137676"/>
                        <a:pt x="261557" y="133299"/>
                      </a:cubicBezTo>
                      <a:cubicBezTo>
                        <a:pt x="244001" y="119108"/>
                        <a:pt x="223797" y="108552"/>
                        <a:pt x="202121" y="102247"/>
                      </a:cubicBezTo>
                      <a:cubicBezTo>
                        <a:pt x="186797" y="98970"/>
                        <a:pt x="171207" y="97089"/>
                        <a:pt x="155543" y="96628"/>
                      </a:cubicBezTo>
                      <a:cubicBezTo>
                        <a:pt x="139740" y="96871"/>
                        <a:pt x="124041" y="99242"/>
                        <a:pt x="108871" y="103676"/>
                      </a:cubicBezTo>
                      <a:cubicBezTo>
                        <a:pt x="86998" y="109410"/>
                        <a:pt x="66710" y="120027"/>
                        <a:pt x="49530" y="134728"/>
                      </a:cubicBezTo>
                      <a:cubicBezTo>
                        <a:pt x="45351" y="139078"/>
                        <a:pt x="42422" y="144474"/>
                        <a:pt x="41053" y="150349"/>
                      </a:cubicBezTo>
                      <a:cubicBezTo>
                        <a:pt x="41053" y="150349"/>
                        <a:pt x="0" y="322751"/>
                        <a:pt x="0" y="325609"/>
                      </a:cubicBezTo>
                      <a:cubicBezTo>
                        <a:pt x="0" y="341391"/>
                        <a:pt x="12794" y="354184"/>
                        <a:pt x="28575" y="354184"/>
                      </a:cubicBezTo>
                      <a:cubicBezTo>
                        <a:pt x="41222" y="353859"/>
                        <a:pt x="52150" y="345256"/>
                        <a:pt x="55436" y="333038"/>
                      </a:cubicBezTo>
                      <a:lnTo>
                        <a:pt x="85154" y="210070"/>
                      </a:lnTo>
                      <a:lnTo>
                        <a:pt x="85154" y="605453"/>
                      </a:lnTo>
                      <a:lnTo>
                        <a:pt x="141446" y="605453"/>
                      </a:lnTo>
                      <a:lnTo>
                        <a:pt x="141446" y="351040"/>
                      </a:lnTo>
                      <a:lnTo>
                        <a:pt x="170021" y="351040"/>
                      </a:lnTo>
                      <a:lnTo>
                        <a:pt x="170021" y="605453"/>
                      </a:lnTo>
                      <a:lnTo>
                        <a:pt x="226219" y="605453"/>
                      </a:lnTo>
                      <a:lnTo>
                        <a:pt x="226219" y="208261"/>
                      </a:lnTo>
                      <a:lnTo>
                        <a:pt x="236696" y="253028"/>
                      </a:lnTo>
                      <a:cubicBezTo>
                        <a:pt x="237423" y="256123"/>
                        <a:pt x="239479" y="258737"/>
                        <a:pt x="242316" y="260172"/>
                      </a:cubicBezTo>
                      <a:cubicBezTo>
                        <a:pt x="253269" y="268579"/>
                        <a:pt x="266612" y="273282"/>
                        <a:pt x="280416" y="273602"/>
                      </a:cubicBezTo>
                      <a:cubicBezTo>
                        <a:pt x="289404" y="274860"/>
                        <a:pt x="298310" y="270815"/>
                        <a:pt x="303276" y="263220"/>
                      </a:cubicBezTo>
                      <a:lnTo>
                        <a:pt x="361379" y="167970"/>
                      </a:lnTo>
                      <a:cubicBezTo>
                        <a:pt x="365092" y="162114"/>
                        <a:pt x="366486" y="155082"/>
                        <a:pt x="365284" y="148253"/>
                      </a:cubicBezTo>
                      <a:lnTo>
                        <a:pt x="489109" y="24428"/>
                      </a:lnTo>
                      <a:cubicBezTo>
                        <a:pt x="494717" y="18844"/>
                        <a:pt x="494760" y="9777"/>
                        <a:pt x="489204" y="4140"/>
                      </a:cubicBezTo>
                      <a:close/>
                    </a:path>
                  </a:pathLst>
                </a:custGeom>
                <a:solidFill>
                  <a:srgbClr val="FF9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0D474AF1-0938-58F4-16E8-DD6E28002C4D}"/>
                  </a:ext>
                </a:extLst>
              </p:cNvPr>
              <p:cNvSpPr/>
              <p:nvPr/>
            </p:nvSpPr>
            <p:spPr>
              <a:xfrm>
                <a:off x="8694339" y="7116789"/>
                <a:ext cx="542925" cy="390525"/>
              </a:xfrm>
              <a:custGeom>
                <a:avLst/>
                <a:gdLst>
                  <a:gd name="connsiteX0" fmla="*/ 504825 w 542925"/>
                  <a:gd name="connsiteY0" fmla="*/ 0 h 390525"/>
                  <a:gd name="connsiteX1" fmla="*/ 38100 w 542925"/>
                  <a:gd name="connsiteY1" fmla="*/ 0 h 390525"/>
                  <a:gd name="connsiteX2" fmla="*/ 0 w 542925"/>
                  <a:gd name="connsiteY2" fmla="*/ 38100 h 390525"/>
                  <a:gd name="connsiteX3" fmla="*/ 0 w 542925"/>
                  <a:gd name="connsiteY3" fmla="*/ 72390 h 390525"/>
                  <a:gd name="connsiteX4" fmla="*/ 38100 w 542925"/>
                  <a:gd name="connsiteY4" fmla="*/ 95250 h 390525"/>
                  <a:gd name="connsiteX5" fmla="*/ 38100 w 542925"/>
                  <a:gd name="connsiteY5" fmla="*/ 38100 h 390525"/>
                  <a:gd name="connsiteX6" fmla="*/ 504825 w 542925"/>
                  <a:gd name="connsiteY6" fmla="*/ 38100 h 390525"/>
                  <a:gd name="connsiteX7" fmla="*/ 504825 w 542925"/>
                  <a:gd name="connsiteY7" fmla="*/ 352425 h 390525"/>
                  <a:gd name="connsiteX8" fmla="*/ 179737 w 542925"/>
                  <a:gd name="connsiteY8" fmla="*/ 352425 h 390525"/>
                  <a:gd name="connsiteX9" fmla="*/ 156496 w 542925"/>
                  <a:gd name="connsiteY9" fmla="*/ 390525 h 390525"/>
                  <a:gd name="connsiteX10" fmla="*/ 504825 w 542925"/>
                  <a:gd name="connsiteY10" fmla="*/ 390525 h 390525"/>
                  <a:gd name="connsiteX11" fmla="*/ 542925 w 542925"/>
                  <a:gd name="connsiteY11" fmla="*/ 352425 h 390525"/>
                  <a:gd name="connsiteX12" fmla="*/ 542925 w 542925"/>
                  <a:gd name="connsiteY12" fmla="*/ 38100 h 390525"/>
                  <a:gd name="connsiteX13" fmla="*/ 504825 w 542925"/>
                  <a:gd name="connsiteY13" fmla="*/ 0 h 390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42925" h="390525">
                    <a:moveTo>
                      <a:pt x="504825" y="0"/>
                    </a:moveTo>
                    <a:lnTo>
                      <a:pt x="38100" y="0"/>
                    </a:lnTo>
                    <a:cubicBezTo>
                      <a:pt x="17058" y="0"/>
                      <a:pt x="0" y="17058"/>
                      <a:pt x="0" y="38100"/>
                    </a:cubicBezTo>
                    <a:lnTo>
                      <a:pt x="0" y="72390"/>
                    </a:lnTo>
                    <a:cubicBezTo>
                      <a:pt x="14564" y="76354"/>
                      <a:pt x="27748" y="84266"/>
                      <a:pt x="38100" y="95250"/>
                    </a:cubicBezTo>
                    <a:lnTo>
                      <a:pt x="38100" y="38100"/>
                    </a:lnTo>
                    <a:lnTo>
                      <a:pt x="504825" y="38100"/>
                    </a:lnTo>
                    <a:lnTo>
                      <a:pt x="504825" y="352425"/>
                    </a:lnTo>
                    <a:lnTo>
                      <a:pt x="179737" y="352425"/>
                    </a:lnTo>
                    <a:lnTo>
                      <a:pt x="156496" y="390525"/>
                    </a:lnTo>
                    <a:lnTo>
                      <a:pt x="504825" y="390525"/>
                    </a:lnTo>
                    <a:cubicBezTo>
                      <a:pt x="525867" y="390525"/>
                      <a:pt x="542925" y="373467"/>
                      <a:pt x="542925" y="352425"/>
                    </a:cubicBezTo>
                    <a:lnTo>
                      <a:pt x="542925" y="38100"/>
                    </a:lnTo>
                    <a:cubicBezTo>
                      <a:pt x="542925" y="17058"/>
                      <a:pt x="525867" y="0"/>
                      <a:pt x="504825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8" name="Picture 17" descr="White smoke on a black background&#10;&#10;AI-generated content may be incorrect.">
            <a:extLst>
              <a:ext uri="{FF2B5EF4-FFF2-40B4-BE49-F238E27FC236}">
                <a16:creationId xmlns:a16="http://schemas.microsoft.com/office/drawing/2014/main" id="{ACA8FB26-E115-8005-900C-E24A20E4F67A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8973"/>
            <a:ext cx="13549781" cy="741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1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A9150B0-3F17-E79F-C5EB-D4C910CDBE91}"/>
              </a:ext>
            </a:extLst>
          </p:cNvPr>
          <p:cNvGrpSpPr/>
          <p:nvPr/>
        </p:nvGrpSpPr>
        <p:grpSpPr>
          <a:xfrm>
            <a:off x="-4884603" y="-1278189"/>
            <a:ext cx="17076603" cy="10239994"/>
            <a:chOff x="-4884603" y="-1278189"/>
            <a:chExt cx="17076603" cy="10239994"/>
          </a:xfrm>
        </p:grpSpPr>
        <p:pic>
          <p:nvPicPr>
            <p:cNvPr id="1025" name="Picture 2" descr="Trường Đại học Đại Nam">
              <a:extLst>
                <a:ext uri="{FF2B5EF4-FFF2-40B4-BE49-F238E27FC236}">
                  <a16:creationId xmlns:a16="http://schemas.microsoft.com/office/drawing/2014/main" id="{72DA3B5E-B732-D370-6D1F-2EBB9188D8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1920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014055F-95CC-F75E-2C0F-3B4CB1FDE3E9}"/>
                </a:ext>
              </a:extLst>
            </p:cNvPr>
            <p:cNvGrpSpPr/>
            <p:nvPr/>
          </p:nvGrpSpPr>
          <p:grpSpPr>
            <a:xfrm rot="15538980">
              <a:off x="-2111404" y="-1050929"/>
              <a:ext cx="5425439" cy="8592232"/>
              <a:chOff x="10987975" y="2532923"/>
              <a:chExt cx="3655124" cy="5843307"/>
            </a:xfrm>
          </p:grpSpPr>
          <p:pic>
            <p:nvPicPr>
              <p:cNvPr id="61" name="Picture 60" descr="A person wearing virtual reality goggles&#10;&#10;AI-generated content may be incorrect.">
                <a:extLst>
                  <a:ext uri="{FF2B5EF4-FFF2-40B4-BE49-F238E27FC236}">
                    <a16:creationId xmlns:a16="http://schemas.microsoft.com/office/drawing/2014/main" id="{0876AD00-488B-8A39-7A35-4C006C2171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180" t="25675" r="30830" b="28642"/>
              <a:stretch>
                <a:fillRect/>
              </a:stretch>
            </p:blipFill>
            <p:spPr>
              <a:xfrm>
                <a:off x="12815537" y="2532923"/>
                <a:ext cx="1827562" cy="2741343"/>
              </a:xfrm>
              <a:custGeom>
                <a:avLst/>
                <a:gdLst>
                  <a:gd name="connsiteX0" fmla="*/ 0 w 1827562"/>
                  <a:gd name="connsiteY0" fmla="*/ 0 h 2741343"/>
                  <a:gd name="connsiteX1" fmla="*/ 1582715 w 1827562"/>
                  <a:gd name="connsiteY1" fmla="*/ 913781 h 2741343"/>
                  <a:gd name="connsiteX2" fmla="*/ 1582715 w 1827562"/>
                  <a:gd name="connsiteY2" fmla="*/ 2741343 h 2741343"/>
                  <a:gd name="connsiteX3" fmla="*/ 753538 w 1827562"/>
                  <a:gd name="connsiteY3" fmla="*/ 2262617 h 2741343"/>
                  <a:gd name="connsiteX4" fmla="*/ 783936 w 1827562"/>
                  <a:gd name="connsiteY4" fmla="*/ 2212579 h 2741343"/>
                  <a:gd name="connsiteX5" fmla="*/ 891540 w 1827562"/>
                  <a:gd name="connsiteY5" fmla="*/ 1787618 h 2741343"/>
                  <a:gd name="connsiteX6" fmla="*/ 91155 w 1827562"/>
                  <a:gd name="connsiteY6" fmla="*/ 900681 h 2741343"/>
                  <a:gd name="connsiteX7" fmla="*/ 1 w 1827562"/>
                  <a:gd name="connsiteY7" fmla="*/ 896078 h 2741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7562" h="2741343">
                    <a:moveTo>
                      <a:pt x="0" y="0"/>
                    </a:moveTo>
                    <a:cubicBezTo>
                      <a:pt x="652925" y="0"/>
                      <a:pt x="1256253" y="348331"/>
                      <a:pt x="1582715" y="913781"/>
                    </a:cubicBezTo>
                    <a:cubicBezTo>
                      <a:pt x="1909178" y="1479231"/>
                      <a:pt x="1909178" y="2175893"/>
                      <a:pt x="1582715" y="2741343"/>
                    </a:cubicBezTo>
                    <a:lnTo>
                      <a:pt x="753538" y="2262617"/>
                    </a:lnTo>
                    <a:lnTo>
                      <a:pt x="783936" y="2212579"/>
                    </a:lnTo>
                    <a:cubicBezTo>
                      <a:pt x="852560" y="2086254"/>
                      <a:pt x="891540" y="1941488"/>
                      <a:pt x="891540" y="1787618"/>
                    </a:cubicBezTo>
                    <a:cubicBezTo>
                      <a:pt x="891540" y="1326008"/>
                      <a:pt x="540720" y="946337"/>
                      <a:pt x="91155" y="900681"/>
                    </a:cubicBezTo>
                    <a:lnTo>
                      <a:pt x="1" y="896078"/>
                    </a:lnTo>
                    <a:close/>
                  </a:path>
                </a:pathLst>
              </a:custGeom>
            </p:spPr>
          </p:pic>
          <p:pic>
            <p:nvPicPr>
              <p:cNvPr id="62" name="Picture 61">
                <a:extLst>
                  <a:ext uri="{FF2B5EF4-FFF2-40B4-BE49-F238E27FC236}">
                    <a16:creationId xmlns:a16="http://schemas.microsoft.com/office/drawing/2014/main" id="{3AAC3732-3188-6827-3A5C-00B89CDD56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5120" b="15120"/>
              <a:stretch/>
            </p:blipFill>
            <p:spPr>
              <a:xfrm rot="6061020">
                <a:off x="11508614" y="6088489"/>
                <a:ext cx="3195351" cy="1380131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190500" cap="sq">
                <a:solidFill>
                  <a:srgbClr val="FFFFFF"/>
                </a:solidFill>
                <a:miter lim="800000"/>
              </a:ln>
              <a:effectLst>
                <a:outerShdw blurRad="65000" dist="50800" dir="12900000" kx="195000" ky="145000" algn="tl" rotWithShape="0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360000"/>
                </a:camera>
                <a:lightRig rig="twoPt" dir="t">
                  <a:rot lat="0" lon="0" rev="7200000"/>
                </a:lightRig>
              </a:scene3d>
              <a:sp3d contourW="12700">
                <a:bevelT w="25400" h="19050"/>
                <a:contourClr>
                  <a:srgbClr val="969696"/>
                </a:contourClr>
              </a:sp3d>
            </p:spPr>
          </p:pic>
          <p:pic>
            <p:nvPicPr>
              <p:cNvPr id="60" name="Picture 59" descr="A person holding a tablet with a hat and a cityscape&#10;&#10;AI-generated content may be incorrect.">
                <a:extLst>
                  <a:ext uri="{FF2B5EF4-FFF2-40B4-BE49-F238E27FC236}">
                    <a16:creationId xmlns:a16="http://schemas.microsoft.com/office/drawing/2014/main" id="{A39BDC6E-6DCD-EBBB-E168-251B9CEEAC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005" t="12306" r="42005" b="42011"/>
              <a:stretch>
                <a:fillRect/>
              </a:stretch>
            </p:blipFill>
            <p:spPr>
              <a:xfrm>
                <a:off x="10987975" y="2532923"/>
                <a:ext cx="1827563" cy="2741343"/>
              </a:xfrm>
              <a:custGeom>
                <a:avLst/>
                <a:gdLst>
                  <a:gd name="connsiteX0" fmla="*/ 1827563 w 1827563"/>
                  <a:gd name="connsiteY0" fmla="*/ 0 h 2741343"/>
                  <a:gd name="connsiteX1" fmla="*/ 1827563 w 1827563"/>
                  <a:gd name="connsiteY1" fmla="*/ 896078 h 2741343"/>
                  <a:gd name="connsiteX2" fmla="*/ 1827561 w 1827563"/>
                  <a:gd name="connsiteY2" fmla="*/ 896078 h 2741343"/>
                  <a:gd name="connsiteX3" fmla="*/ 936021 w 1827563"/>
                  <a:gd name="connsiteY3" fmla="*/ 1787618 h 2741343"/>
                  <a:gd name="connsiteX4" fmla="*/ 1043625 w 1827563"/>
                  <a:gd name="connsiteY4" fmla="*/ 2212579 h 2741343"/>
                  <a:gd name="connsiteX5" fmla="*/ 1074025 w 1827563"/>
                  <a:gd name="connsiteY5" fmla="*/ 2262618 h 2741343"/>
                  <a:gd name="connsiteX6" fmla="*/ 244848 w 1827563"/>
                  <a:gd name="connsiteY6" fmla="*/ 2741343 h 2741343"/>
                  <a:gd name="connsiteX7" fmla="*/ 244848 w 1827563"/>
                  <a:gd name="connsiteY7" fmla="*/ 913781 h 2741343"/>
                  <a:gd name="connsiteX8" fmla="*/ 1827563 w 1827563"/>
                  <a:gd name="connsiteY8" fmla="*/ 0 h 2741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27563" h="2741343">
                    <a:moveTo>
                      <a:pt x="1827563" y="0"/>
                    </a:moveTo>
                    <a:lnTo>
                      <a:pt x="1827563" y="896078"/>
                    </a:lnTo>
                    <a:lnTo>
                      <a:pt x="1827561" y="896078"/>
                    </a:lnTo>
                    <a:cubicBezTo>
                      <a:pt x="1335177" y="896078"/>
                      <a:pt x="936021" y="1295234"/>
                      <a:pt x="936021" y="1787618"/>
                    </a:cubicBezTo>
                    <a:cubicBezTo>
                      <a:pt x="936021" y="1941488"/>
                      <a:pt x="975001" y="2086254"/>
                      <a:pt x="1043625" y="2212579"/>
                    </a:cubicBezTo>
                    <a:lnTo>
                      <a:pt x="1074025" y="2262618"/>
                    </a:lnTo>
                    <a:lnTo>
                      <a:pt x="244848" y="2741343"/>
                    </a:lnTo>
                    <a:cubicBezTo>
                      <a:pt x="-81615" y="2175893"/>
                      <a:pt x="-81615" y="1479231"/>
                      <a:pt x="244848" y="913781"/>
                    </a:cubicBezTo>
                    <a:cubicBezTo>
                      <a:pt x="571311" y="348331"/>
                      <a:pt x="1174638" y="0"/>
                      <a:pt x="1827563" y="0"/>
                    </a:cubicBezTo>
                    <a:close/>
                  </a:path>
                </a:pathLst>
              </a:custGeom>
            </p:spPr>
          </p:pic>
        </p:grpSp>
        <p:pic>
          <p:nvPicPr>
            <p:cNvPr id="51" name="Picture 50" descr="A hand holding a phone with a shopping list on it&#10;&#10;AI-generated content may be incorrect.">
              <a:extLst>
                <a:ext uri="{FF2B5EF4-FFF2-40B4-BE49-F238E27FC236}">
                  <a16:creationId xmlns:a16="http://schemas.microsoft.com/office/drawing/2014/main" id="{65E42740-46F6-46E7-52EF-56D95BBF875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23" t="12560" r="9610" b="23959"/>
            <a:stretch>
              <a:fillRect/>
            </a:stretch>
          </p:blipFill>
          <p:spPr>
            <a:xfrm>
              <a:off x="1426279" y="3273157"/>
              <a:ext cx="3352800" cy="272098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  <p:pic>
          <p:nvPicPr>
            <p:cNvPr id="50" name="Picture 49" descr="A person holding a tablet with a hat and a cityscape&#10;&#10;AI-generated content may be incorrect.">
              <a:extLst>
                <a:ext uri="{FF2B5EF4-FFF2-40B4-BE49-F238E27FC236}">
                  <a16:creationId xmlns:a16="http://schemas.microsoft.com/office/drawing/2014/main" id="{74C4E6A1-8977-B093-BDD4-659694CE5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33" t="25265" r="35333" b="29391"/>
            <a:stretch>
              <a:fillRect/>
            </a:stretch>
          </p:blipFill>
          <p:spPr>
            <a:xfrm rot="15538980">
              <a:off x="-3993447" y="5924914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  <p:pic>
          <p:nvPicPr>
            <p:cNvPr id="49" name="Picture 48" descr="A person wearing virtual reality goggles&#10;&#10;AI-generated content may be incorrect.">
              <a:extLst>
                <a:ext uri="{FF2B5EF4-FFF2-40B4-BE49-F238E27FC236}">
                  <a16:creationId xmlns:a16="http://schemas.microsoft.com/office/drawing/2014/main" id="{5420DCC3-BEF7-30CA-5DFE-0D5B9D8B6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792" t="13422" r="24875" b="41234"/>
            <a:stretch>
              <a:fillRect/>
            </a:stretch>
          </p:blipFill>
          <p:spPr>
            <a:xfrm rot="15538980">
              <a:off x="-5200512" y="-962280"/>
              <a:ext cx="3352800" cy="2720982"/>
            </a:xfrm>
            <a:custGeom>
              <a:avLst/>
              <a:gdLst>
                <a:gd name="connsiteX0" fmla="*/ 1676400 w 3352800"/>
                <a:gd name="connsiteY0" fmla="*/ 0 h 2720982"/>
                <a:gd name="connsiteX1" fmla="*/ 3352800 w 3352800"/>
                <a:gd name="connsiteY1" fmla="*/ 1360491 h 2720982"/>
                <a:gd name="connsiteX2" fmla="*/ 1676400 w 3352800"/>
                <a:gd name="connsiteY2" fmla="*/ 2720982 h 2720982"/>
                <a:gd name="connsiteX3" fmla="*/ 0 w 3352800"/>
                <a:gd name="connsiteY3" fmla="*/ 1360491 h 2720982"/>
                <a:gd name="connsiteX4" fmla="*/ 1676400 w 3352800"/>
                <a:gd name="connsiteY4" fmla="*/ 0 h 2720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2800" h="2720982">
                  <a:moveTo>
                    <a:pt x="1676400" y="0"/>
                  </a:moveTo>
                  <a:cubicBezTo>
                    <a:pt x="2602250" y="0"/>
                    <a:pt x="3352800" y="609113"/>
                    <a:pt x="3352800" y="1360491"/>
                  </a:cubicBezTo>
                  <a:cubicBezTo>
                    <a:pt x="3352800" y="2111869"/>
                    <a:pt x="2602250" y="2720982"/>
                    <a:pt x="1676400" y="2720982"/>
                  </a:cubicBezTo>
                  <a:cubicBezTo>
                    <a:pt x="750550" y="2720982"/>
                    <a:pt x="0" y="2111869"/>
                    <a:pt x="0" y="1360491"/>
                  </a:cubicBezTo>
                  <a:cubicBezTo>
                    <a:pt x="0" y="609113"/>
                    <a:pt x="750550" y="0"/>
                    <a:pt x="1676400" y="0"/>
                  </a:cubicBezTo>
                  <a:close/>
                </a:path>
              </a:pathLst>
            </a:cu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CA5AF1A-BD4E-4564-127E-EE4931FAD47D}"/>
              </a:ext>
            </a:extLst>
          </p:cNvPr>
          <p:cNvGrpSpPr/>
          <p:nvPr/>
        </p:nvGrpSpPr>
        <p:grpSpPr>
          <a:xfrm>
            <a:off x="5869117" y="-5095821"/>
            <a:ext cx="6167352" cy="3980305"/>
            <a:chOff x="5724138" y="1579305"/>
            <a:chExt cx="6167352" cy="398030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2C69C9F-8004-5236-018D-9A63A09E4661}"/>
                </a:ext>
              </a:extLst>
            </p:cNvPr>
            <p:cNvSpPr txBox="1"/>
            <p:nvPr/>
          </p:nvSpPr>
          <p:spPr>
            <a:xfrm>
              <a:off x="5724138" y="1579305"/>
              <a:ext cx="451747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4000" dirty="0">
                  <a:solidFill>
                    <a:schemeClr val="bg1"/>
                  </a:solidFill>
                  <a:latin typeface="Merriweather Black" panose="00000A00000000000000" pitchFamily="2" charset="0"/>
                </a:rPr>
                <a:t>Giáo Dục</a:t>
              </a:r>
              <a:endParaRPr lang="en-US" sz="4000" dirty="0">
                <a:solidFill>
                  <a:schemeClr val="bg1"/>
                </a:solidFill>
                <a:latin typeface="Merriweather Black" panose="00000A00000000000000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B811650-1E18-D758-A829-9A0BE8A096C8}"/>
                </a:ext>
              </a:extLst>
            </p:cNvPr>
            <p:cNvSpPr txBox="1"/>
            <p:nvPr/>
          </p:nvSpPr>
          <p:spPr>
            <a:xfrm>
              <a:off x="6140395" y="2578538"/>
              <a:ext cx="5751095" cy="2981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Hệ thống LMS 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VN Class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VietED</a:t>
              </a:r>
              <a:b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vi-VN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Google Classroom</a:t>
              </a:r>
            </a:p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vi-VN" sz="3200" kern="100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iGiaoduc.vn</a:t>
              </a:r>
              <a:endParaRPr lang="en-US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63873E5-098E-578C-711C-844BE1047A69}"/>
              </a:ext>
            </a:extLst>
          </p:cNvPr>
          <p:cNvGrpSpPr/>
          <p:nvPr/>
        </p:nvGrpSpPr>
        <p:grpSpPr>
          <a:xfrm>
            <a:off x="5652655" y="1416474"/>
            <a:ext cx="6234395" cy="4326010"/>
            <a:chOff x="5652655" y="1416474"/>
            <a:chExt cx="6234395" cy="432601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93E942C-C202-834E-B116-0A30B7D7120E}"/>
                </a:ext>
              </a:extLst>
            </p:cNvPr>
            <p:cNvGrpSpPr/>
            <p:nvPr/>
          </p:nvGrpSpPr>
          <p:grpSpPr>
            <a:xfrm>
              <a:off x="5652655" y="1416474"/>
              <a:ext cx="6234395" cy="4326010"/>
              <a:chOff x="5657095" y="1697317"/>
              <a:chExt cx="6234395" cy="432601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5F66AAC-8818-8D88-530E-FD666097B643}"/>
                  </a:ext>
                </a:extLst>
              </p:cNvPr>
              <p:cNvSpPr txBox="1"/>
              <p:nvPr/>
            </p:nvSpPr>
            <p:spPr>
              <a:xfrm>
                <a:off x="5943602" y="1697317"/>
                <a:ext cx="451747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vi-VN" sz="4000" dirty="0">
                    <a:solidFill>
                      <a:schemeClr val="bg1"/>
                    </a:solidFill>
                    <a:latin typeface="Merriweather Black" panose="00000A00000000000000" pitchFamily="2" charset="0"/>
                  </a:rPr>
                  <a:t>Mua sắm </a:t>
                </a:r>
                <a:endParaRPr lang="en-US" sz="4000" dirty="0">
                  <a:solidFill>
                    <a:schemeClr val="bg1"/>
                  </a:solidFill>
                  <a:latin typeface="Merriweather Black" panose="00000A00000000000000" pitchFamily="2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44CFB03-9441-1DEE-AAF1-B73D97AD57B5}"/>
                  </a:ext>
                </a:extLst>
              </p:cNvPr>
              <p:cNvSpPr txBox="1"/>
              <p:nvPr/>
            </p:nvSpPr>
            <p:spPr>
              <a:xfrm>
                <a:off x="5657095" y="2578538"/>
                <a:ext cx="6234395" cy="34447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Thương mại điện tử(E-commerce)</a:t>
                </a:r>
                <a:b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Thanh toán số (Digital Payment)</a:t>
                </a:r>
                <a:b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Công nghệ AI và BigData</a:t>
                </a:r>
                <a:b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Chuỗi cung ứng thông minh</a:t>
                </a:r>
                <a:b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vi-VN" sz="3200" kern="1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Dịch vụ chăm sóc khách hàng tự động </a:t>
                </a:r>
                <a:endParaRPr lang="en-US" sz="3200" kern="1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984EDE1-18C7-00A9-B578-35722905BE71}"/>
                </a:ext>
              </a:extLst>
            </p:cNvPr>
            <p:cNvGrpSpPr/>
            <p:nvPr/>
          </p:nvGrpSpPr>
          <p:grpSpPr>
            <a:xfrm>
              <a:off x="9634455" y="1416474"/>
              <a:ext cx="531522" cy="707886"/>
              <a:chOff x="11015296" y="7321861"/>
              <a:chExt cx="822183" cy="840470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344E0392-91EE-A053-2C75-17D8C7C154A2}"/>
                  </a:ext>
                </a:extLst>
              </p:cNvPr>
              <p:cNvGrpSpPr/>
              <p:nvPr/>
            </p:nvGrpSpPr>
            <p:grpSpPr>
              <a:xfrm>
                <a:off x="11015296" y="7321861"/>
                <a:ext cx="822183" cy="832793"/>
                <a:chOff x="11015296" y="7321861"/>
                <a:chExt cx="822183" cy="832793"/>
              </a:xfrm>
            </p:grpSpPr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26274EF4-0C0E-A8FB-BCEC-C57D30629AF2}"/>
                    </a:ext>
                  </a:extLst>
                </p:cNvPr>
                <p:cNvSpPr/>
                <p:nvPr/>
              </p:nvSpPr>
              <p:spPr>
                <a:xfrm>
                  <a:off x="11015296" y="7321861"/>
                  <a:ext cx="704850" cy="647700"/>
                </a:xfrm>
                <a:custGeom>
                  <a:avLst/>
                  <a:gdLst>
                    <a:gd name="connsiteX0" fmla="*/ 219075 w 704850"/>
                    <a:gd name="connsiteY0" fmla="*/ 219075 h 647700"/>
                    <a:gd name="connsiteX1" fmla="*/ 114300 w 704850"/>
                    <a:gd name="connsiteY1" fmla="*/ 219075 h 647700"/>
                    <a:gd name="connsiteX2" fmla="*/ 114300 w 704850"/>
                    <a:gd name="connsiteY2" fmla="*/ 152400 h 647700"/>
                    <a:gd name="connsiteX3" fmla="*/ 219075 w 704850"/>
                    <a:gd name="connsiteY3" fmla="*/ 152400 h 647700"/>
                    <a:gd name="connsiteX4" fmla="*/ 219075 w 704850"/>
                    <a:gd name="connsiteY4" fmla="*/ 219075 h 647700"/>
                    <a:gd name="connsiteX5" fmla="*/ 361950 w 704850"/>
                    <a:gd name="connsiteY5" fmla="*/ 152400 h 647700"/>
                    <a:gd name="connsiteX6" fmla="*/ 361950 w 704850"/>
                    <a:gd name="connsiteY6" fmla="*/ 219075 h 647700"/>
                    <a:gd name="connsiteX7" fmla="*/ 257175 w 704850"/>
                    <a:gd name="connsiteY7" fmla="*/ 219075 h 647700"/>
                    <a:gd name="connsiteX8" fmla="*/ 257175 w 704850"/>
                    <a:gd name="connsiteY8" fmla="*/ 152400 h 647700"/>
                    <a:gd name="connsiteX9" fmla="*/ 361950 w 704850"/>
                    <a:gd name="connsiteY9" fmla="*/ 152400 h 647700"/>
                    <a:gd name="connsiteX10" fmla="*/ 504825 w 704850"/>
                    <a:gd name="connsiteY10" fmla="*/ 152400 h 647700"/>
                    <a:gd name="connsiteX11" fmla="*/ 504825 w 704850"/>
                    <a:gd name="connsiteY11" fmla="*/ 219075 h 647700"/>
                    <a:gd name="connsiteX12" fmla="*/ 400050 w 704850"/>
                    <a:gd name="connsiteY12" fmla="*/ 219075 h 647700"/>
                    <a:gd name="connsiteX13" fmla="*/ 400050 w 704850"/>
                    <a:gd name="connsiteY13" fmla="*/ 152400 h 647700"/>
                    <a:gd name="connsiteX14" fmla="*/ 504825 w 704850"/>
                    <a:gd name="connsiteY14" fmla="*/ 152400 h 647700"/>
                    <a:gd name="connsiteX15" fmla="*/ 647700 w 704850"/>
                    <a:gd name="connsiteY15" fmla="*/ 152400 h 647700"/>
                    <a:gd name="connsiteX16" fmla="*/ 647700 w 704850"/>
                    <a:gd name="connsiteY16" fmla="*/ 219075 h 647700"/>
                    <a:gd name="connsiteX17" fmla="*/ 542925 w 704850"/>
                    <a:gd name="connsiteY17" fmla="*/ 219075 h 647700"/>
                    <a:gd name="connsiteX18" fmla="*/ 542925 w 704850"/>
                    <a:gd name="connsiteY18" fmla="*/ 152400 h 647700"/>
                    <a:gd name="connsiteX19" fmla="*/ 647700 w 704850"/>
                    <a:gd name="connsiteY19" fmla="*/ 152400 h 647700"/>
                    <a:gd name="connsiteX20" fmla="*/ 647700 w 704850"/>
                    <a:gd name="connsiteY20" fmla="*/ 323850 h 647700"/>
                    <a:gd name="connsiteX21" fmla="*/ 542925 w 704850"/>
                    <a:gd name="connsiteY21" fmla="*/ 323850 h 647700"/>
                    <a:gd name="connsiteX22" fmla="*/ 542925 w 704850"/>
                    <a:gd name="connsiteY22" fmla="*/ 257175 h 647700"/>
                    <a:gd name="connsiteX23" fmla="*/ 647700 w 704850"/>
                    <a:gd name="connsiteY23" fmla="*/ 257175 h 647700"/>
                    <a:gd name="connsiteX24" fmla="*/ 647700 w 704850"/>
                    <a:gd name="connsiteY24" fmla="*/ 323850 h 647700"/>
                    <a:gd name="connsiteX25" fmla="*/ 647700 w 704850"/>
                    <a:gd name="connsiteY25" fmla="*/ 404813 h 647700"/>
                    <a:gd name="connsiteX26" fmla="*/ 542925 w 704850"/>
                    <a:gd name="connsiteY26" fmla="*/ 414338 h 647700"/>
                    <a:gd name="connsiteX27" fmla="*/ 542925 w 704850"/>
                    <a:gd name="connsiteY27" fmla="*/ 361950 h 647700"/>
                    <a:gd name="connsiteX28" fmla="*/ 647700 w 704850"/>
                    <a:gd name="connsiteY28" fmla="*/ 361950 h 647700"/>
                    <a:gd name="connsiteX29" fmla="*/ 647700 w 704850"/>
                    <a:gd name="connsiteY29" fmla="*/ 404813 h 647700"/>
                    <a:gd name="connsiteX30" fmla="*/ 219075 w 704850"/>
                    <a:gd name="connsiteY30" fmla="*/ 361950 h 647700"/>
                    <a:gd name="connsiteX31" fmla="*/ 219075 w 704850"/>
                    <a:gd name="connsiteY31" fmla="*/ 442913 h 647700"/>
                    <a:gd name="connsiteX32" fmla="*/ 114300 w 704850"/>
                    <a:gd name="connsiteY32" fmla="*/ 452438 h 647700"/>
                    <a:gd name="connsiteX33" fmla="*/ 114300 w 704850"/>
                    <a:gd name="connsiteY33" fmla="*/ 361950 h 647700"/>
                    <a:gd name="connsiteX34" fmla="*/ 219075 w 704850"/>
                    <a:gd name="connsiteY34" fmla="*/ 361950 h 647700"/>
                    <a:gd name="connsiteX35" fmla="*/ 219075 w 704850"/>
                    <a:gd name="connsiteY35" fmla="*/ 323850 h 647700"/>
                    <a:gd name="connsiteX36" fmla="*/ 114300 w 704850"/>
                    <a:gd name="connsiteY36" fmla="*/ 323850 h 647700"/>
                    <a:gd name="connsiteX37" fmla="*/ 114300 w 704850"/>
                    <a:gd name="connsiteY37" fmla="*/ 257175 h 647700"/>
                    <a:gd name="connsiteX38" fmla="*/ 219075 w 704850"/>
                    <a:gd name="connsiteY38" fmla="*/ 257175 h 647700"/>
                    <a:gd name="connsiteX39" fmla="*/ 219075 w 704850"/>
                    <a:gd name="connsiteY39" fmla="*/ 323850 h 647700"/>
                    <a:gd name="connsiteX40" fmla="*/ 361950 w 704850"/>
                    <a:gd name="connsiteY40" fmla="*/ 323850 h 647700"/>
                    <a:gd name="connsiteX41" fmla="*/ 257175 w 704850"/>
                    <a:gd name="connsiteY41" fmla="*/ 323850 h 647700"/>
                    <a:gd name="connsiteX42" fmla="*/ 257175 w 704850"/>
                    <a:gd name="connsiteY42" fmla="*/ 257175 h 647700"/>
                    <a:gd name="connsiteX43" fmla="*/ 361950 w 704850"/>
                    <a:gd name="connsiteY43" fmla="*/ 257175 h 647700"/>
                    <a:gd name="connsiteX44" fmla="*/ 361950 w 704850"/>
                    <a:gd name="connsiteY44" fmla="*/ 323850 h 647700"/>
                    <a:gd name="connsiteX45" fmla="*/ 400050 w 704850"/>
                    <a:gd name="connsiteY45" fmla="*/ 323850 h 647700"/>
                    <a:gd name="connsiteX46" fmla="*/ 400050 w 704850"/>
                    <a:gd name="connsiteY46" fmla="*/ 257175 h 647700"/>
                    <a:gd name="connsiteX47" fmla="*/ 504825 w 704850"/>
                    <a:gd name="connsiteY47" fmla="*/ 257175 h 647700"/>
                    <a:gd name="connsiteX48" fmla="*/ 504825 w 704850"/>
                    <a:gd name="connsiteY48" fmla="*/ 323850 h 647700"/>
                    <a:gd name="connsiteX49" fmla="*/ 400050 w 704850"/>
                    <a:gd name="connsiteY49" fmla="*/ 323850 h 647700"/>
                    <a:gd name="connsiteX50" fmla="*/ 361950 w 704850"/>
                    <a:gd name="connsiteY50" fmla="*/ 430530 h 647700"/>
                    <a:gd name="connsiteX51" fmla="*/ 257175 w 704850"/>
                    <a:gd name="connsiteY51" fmla="*/ 440055 h 647700"/>
                    <a:gd name="connsiteX52" fmla="*/ 257175 w 704850"/>
                    <a:gd name="connsiteY52" fmla="*/ 361950 h 647700"/>
                    <a:gd name="connsiteX53" fmla="*/ 361950 w 704850"/>
                    <a:gd name="connsiteY53" fmla="*/ 361950 h 647700"/>
                    <a:gd name="connsiteX54" fmla="*/ 361950 w 704850"/>
                    <a:gd name="connsiteY54" fmla="*/ 430530 h 647700"/>
                    <a:gd name="connsiteX55" fmla="*/ 400050 w 704850"/>
                    <a:gd name="connsiteY55" fmla="*/ 361950 h 647700"/>
                    <a:gd name="connsiteX56" fmla="*/ 504825 w 704850"/>
                    <a:gd name="connsiteY56" fmla="*/ 361950 h 647700"/>
                    <a:gd name="connsiteX57" fmla="*/ 504825 w 704850"/>
                    <a:gd name="connsiteY57" fmla="*/ 417195 h 647700"/>
                    <a:gd name="connsiteX58" fmla="*/ 400050 w 704850"/>
                    <a:gd name="connsiteY58" fmla="*/ 426720 h 647700"/>
                    <a:gd name="connsiteX59" fmla="*/ 400050 w 704850"/>
                    <a:gd name="connsiteY59" fmla="*/ 361950 h 647700"/>
                    <a:gd name="connsiteX60" fmla="*/ 704850 w 704850"/>
                    <a:gd name="connsiteY60" fmla="*/ 457200 h 647700"/>
                    <a:gd name="connsiteX61" fmla="*/ 704850 w 704850"/>
                    <a:gd name="connsiteY61" fmla="*/ 95250 h 647700"/>
                    <a:gd name="connsiteX62" fmla="*/ 114300 w 704850"/>
                    <a:gd name="connsiteY62" fmla="*/ 95250 h 647700"/>
                    <a:gd name="connsiteX63" fmla="*/ 114300 w 704850"/>
                    <a:gd name="connsiteY63" fmla="*/ 85725 h 647700"/>
                    <a:gd name="connsiteX64" fmla="*/ 28575 w 704850"/>
                    <a:gd name="connsiteY64" fmla="*/ 0 h 647700"/>
                    <a:gd name="connsiteX65" fmla="*/ 0 w 704850"/>
                    <a:gd name="connsiteY65" fmla="*/ 28575 h 647700"/>
                    <a:gd name="connsiteX66" fmla="*/ 28575 w 704850"/>
                    <a:gd name="connsiteY66" fmla="*/ 57150 h 647700"/>
                    <a:gd name="connsiteX67" fmla="*/ 57150 w 704850"/>
                    <a:gd name="connsiteY67" fmla="*/ 85725 h 647700"/>
                    <a:gd name="connsiteX68" fmla="*/ 57150 w 704850"/>
                    <a:gd name="connsiteY68" fmla="*/ 561975 h 647700"/>
                    <a:gd name="connsiteX69" fmla="*/ 142875 w 704850"/>
                    <a:gd name="connsiteY69" fmla="*/ 647700 h 647700"/>
                    <a:gd name="connsiteX70" fmla="*/ 171450 w 704850"/>
                    <a:gd name="connsiteY70" fmla="*/ 647700 h 647700"/>
                    <a:gd name="connsiteX71" fmla="*/ 590550 w 704850"/>
                    <a:gd name="connsiteY71" fmla="*/ 647700 h 647700"/>
                    <a:gd name="connsiteX72" fmla="*/ 676275 w 704850"/>
                    <a:gd name="connsiteY72" fmla="*/ 647700 h 647700"/>
                    <a:gd name="connsiteX73" fmla="*/ 704850 w 704850"/>
                    <a:gd name="connsiteY73" fmla="*/ 619125 h 647700"/>
                    <a:gd name="connsiteX74" fmla="*/ 676275 w 704850"/>
                    <a:gd name="connsiteY74" fmla="*/ 590550 h 647700"/>
                    <a:gd name="connsiteX75" fmla="*/ 142875 w 704850"/>
                    <a:gd name="connsiteY75" fmla="*/ 590550 h 647700"/>
                    <a:gd name="connsiteX76" fmla="*/ 114300 w 704850"/>
                    <a:gd name="connsiteY76" fmla="*/ 561975 h 647700"/>
                    <a:gd name="connsiteX77" fmla="*/ 114300 w 704850"/>
                    <a:gd name="connsiteY77" fmla="*/ 509588 h 647700"/>
                    <a:gd name="connsiteX78" fmla="*/ 704850 w 704850"/>
                    <a:gd name="connsiteY78" fmla="*/ 457200 h 647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</a:cxnLst>
                  <a:rect l="l" t="t" r="r" b="b"/>
                  <a:pathLst>
                    <a:path w="704850" h="647700">
                      <a:moveTo>
                        <a:pt x="219075" y="219075"/>
                      </a:moveTo>
                      <a:lnTo>
                        <a:pt x="114300" y="219075"/>
                      </a:lnTo>
                      <a:lnTo>
                        <a:pt x="114300" y="152400"/>
                      </a:lnTo>
                      <a:lnTo>
                        <a:pt x="219075" y="152400"/>
                      </a:lnTo>
                      <a:lnTo>
                        <a:pt x="219075" y="219075"/>
                      </a:lnTo>
                      <a:close/>
                      <a:moveTo>
                        <a:pt x="361950" y="152400"/>
                      </a:moveTo>
                      <a:lnTo>
                        <a:pt x="361950" y="219075"/>
                      </a:lnTo>
                      <a:lnTo>
                        <a:pt x="257175" y="219075"/>
                      </a:lnTo>
                      <a:lnTo>
                        <a:pt x="257175" y="152400"/>
                      </a:lnTo>
                      <a:lnTo>
                        <a:pt x="361950" y="152400"/>
                      </a:lnTo>
                      <a:close/>
                      <a:moveTo>
                        <a:pt x="504825" y="152400"/>
                      </a:moveTo>
                      <a:lnTo>
                        <a:pt x="504825" y="219075"/>
                      </a:lnTo>
                      <a:lnTo>
                        <a:pt x="400050" y="219075"/>
                      </a:lnTo>
                      <a:lnTo>
                        <a:pt x="400050" y="152400"/>
                      </a:lnTo>
                      <a:lnTo>
                        <a:pt x="504825" y="152400"/>
                      </a:lnTo>
                      <a:close/>
                      <a:moveTo>
                        <a:pt x="647700" y="152400"/>
                      </a:moveTo>
                      <a:lnTo>
                        <a:pt x="647700" y="219075"/>
                      </a:lnTo>
                      <a:lnTo>
                        <a:pt x="542925" y="219075"/>
                      </a:lnTo>
                      <a:lnTo>
                        <a:pt x="542925" y="152400"/>
                      </a:lnTo>
                      <a:lnTo>
                        <a:pt x="647700" y="152400"/>
                      </a:lnTo>
                      <a:close/>
                      <a:moveTo>
                        <a:pt x="647700" y="323850"/>
                      </a:moveTo>
                      <a:lnTo>
                        <a:pt x="542925" y="323850"/>
                      </a:lnTo>
                      <a:lnTo>
                        <a:pt x="542925" y="257175"/>
                      </a:lnTo>
                      <a:lnTo>
                        <a:pt x="647700" y="257175"/>
                      </a:lnTo>
                      <a:lnTo>
                        <a:pt x="647700" y="323850"/>
                      </a:lnTo>
                      <a:close/>
                      <a:moveTo>
                        <a:pt x="647700" y="404813"/>
                      </a:moveTo>
                      <a:lnTo>
                        <a:pt x="542925" y="414338"/>
                      </a:lnTo>
                      <a:lnTo>
                        <a:pt x="542925" y="361950"/>
                      </a:lnTo>
                      <a:lnTo>
                        <a:pt x="647700" y="361950"/>
                      </a:lnTo>
                      <a:lnTo>
                        <a:pt x="647700" y="404813"/>
                      </a:lnTo>
                      <a:close/>
                      <a:moveTo>
                        <a:pt x="219075" y="361950"/>
                      </a:moveTo>
                      <a:lnTo>
                        <a:pt x="219075" y="442913"/>
                      </a:lnTo>
                      <a:lnTo>
                        <a:pt x="114300" y="452438"/>
                      </a:lnTo>
                      <a:lnTo>
                        <a:pt x="114300" y="361950"/>
                      </a:lnTo>
                      <a:lnTo>
                        <a:pt x="219075" y="361950"/>
                      </a:lnTo>
                      <a:close/>
                      <a:moveTo>
                        <a:pt x="219075" y="323850"/>
                      </a:moveTo>
                      <a:lnTo>
                        <a:pt x="114300" y="323850"/>
                      </a:lnTo>
                      <a:lnTo>
                        <a:pt x="114300" y="257175"/>
                      </a:lnTo>
                      <a:lnTo>
                        <a:pt x="219075" y="257175"/>
                      </a:lnTo>
                      <a:lnTo>
                        <a:pt x="219075" y="323850"/>
                      </a:lnTo>
                      <a:close/>
                      <a:moveTo>
                        <a:pt x="361950" y="323850"/>
                      </a:moveTo>
                      <a:lnTo>
                        <a:pt x="257175" y="323850"/>
                      </a:lnTo>
                      <a:lnTo>
                        <a:pt x="257175" y="257175"/>
                      </a:lnTo>
                      <a:lnTo>
                        <a:pt x="361950" y="257175"/>
                      </a:lnTo>
                      <a:lnTo>
                        <a:pt x="361950" y="323850"/>
                      </a:lnTo>
                      <a:close/>
                      <a:moveTo>
                        <a:pt x="400050" y="323850"/>
                      </a:moveTo>
                      <a:lnTo>
                        <a:pt x="400050" y="257175"/>
                      </a:lnTo>
                      <a:lnTo>
                        <a:pt x="504825" y="257175"/>
                      </a:lnTo>
                      <a:lnTo>
                        <a:pt x="504825" y="323850"/>
                      </a:lnTo>
                      <a:lnTo>
                        <a:pt x="400050" y="323850"/>
                      </a:lnTo>
                      <a:close/>
                      <a:moveTo>
                        <a:pt x="361950" y="430530"/>
                      </a:moveTo>
                      <a:lnTo>
                        <a:pt x="257175" y="440055"/>
                      </a:lnTo>
                      <a:lnTo>
                        <a:pt x="257175" y="361950"/>
                      </a:lnTo>
                      <a:lnTo>
                        <a:pt x="361950" y="361950"/>
                      </a:lnTo>
                      <a:lnTo>
                        <a:pt x="361950" y="430530"/>
                      </a:lnTo>
                      <a:close/>
                      <a:moveTo>
                        <a:pt x="400050" y="361950"/>
                      </a:moveTo>
                      <a:lnTo>
                        <a:pt x="504825" y="361950"/>
                      </a:lnTo>
                      <a:lnTo>
                        <a:pt x="504825" y="417195"/>
                      </a:lnTo>
                      <a:lnTo>
                        <a:pt x="400050" y="426720"/>
                      </a:lnTo>
                      <a:lnTo>
                        <a:pt x="400050" y="361950"/>
                      </a:lnTo>
                      <a:close/>
                      <a:moveTo>
                        <a:pt x="704850" y="457200"/>
                      </a:moveTo>
                      <a:lnTo>
                        <a:pt x="704850" y="95250"/>
                      </a:lnTo>
                      <a:lnTo>
                        <a:pt x="114300" y="95250"/>
                      </a:lnTo>
                      <a:lnTo>
                        <a:pt x="114300" y="85725"/>
                      </a:lnTo>
                      <a:cubicBezTo>
                        <a:pt x="114300" y="38100"/>
                        <a:pt x="76200" y="0"/>
                        <a:pt x="28575" y="0"/>
                      </a:cubicBezTo>
                      <a:cubicBezTo>
                        <a:pt x="12383" y="0"/>
                        <a:pt x="0" y="12383"/>
                        <a:pt x="0" y="28575"/>
                      </a:cubicBezTo>
                      <a:cubicBezTo>
                        <a:pt x="0" y="44768"/>
                        <a:pt x="12383" y="57150"/>
                        <a:pt x="28575" y="57150"/>
                      </a:cubicBezTo>
                      <a:cubicBezTo>
                        <a:pt x="44768" y="57150"/>
                        <a:pt x="57150" y="69533"/>
                        <a:pt x="57150" y="85725"/>
                      </a:cubicBezTo>
                      <a:lnTo>
                        <a:pt x="57150" y="561975"/>
                      </a:lnTo>
                      <a:cubicBezTo>
                        <a:pt x="57150" y="609600"/>
                        <a:pt x="95250" y="647700"/>
                        <a:pt x="142875" y="647700"/>
                      </a:cubicBezTo>
                      <a:lnTo>
                        <a:pt x="171450" y="647700"/>
                      </a:lnTo>
                      <a:lnTo>
                        <a:pt x="590550" y="647700"/>
                      </a:lnTo>
                      <a:lnTo>
                        <a:pt x="676275" y="647700"/>
                      </a:lnTo>
                      <a:cubicBezTo>
                        <a:pt x="692468" y="647700"/>
                        <a:pt x="704850" y="635318"/>
                        <a:pt x="704850" y="619125"/>
                      </a:cubicBezTo>
                      <a:cubicBezTo>
                        <a:pt x="704850" y="602933"/>
                        <a:pt x="692468" y="590550"/>
                        <a:pt x="676275" y="590550"/>
                      </a:cubicBezTo>
                      <a:lnTo>
                        <a:pt x="142875" y="590550"/>
                      </a:lnTo>
                      <a:cubicBezTo>
                        <a:pt x="126682" y="590550"/>
                        <a:pt x="114300" y="578168"/>
                        <a:pt x="114300" y="561975"/>
                      </a:cubicBezTo>
                      <a:lnTo>
                        <a:pt x="114300" y="509588"/>
                      </a:lnTo>
                      <a:lnTo>
                        <a:pt x="704850" y="457200"/>
                      </a:lnTo>
                      <a:close/>
                    </a:path>
                  </a:pathLst>
                </a:custGeom>
                <a:solidFill>
                  <a:srgbClr val="FF9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0D0096F7-AE77-3CF6-11C0-CDF8846869E2}"/>
                    </a:ext>
                  </a:extLst>
                </p:cNvPr>
                <p:cNvSpPr/>
                <p:nvPr/>
              </p:nvSpPr>
              <p:spPr>
                <a:xfrm>
                  <a:off x="11573574" y="7907107"/>
                  <a:ext cx="263905" cy="247547"/>
                </a:xfrm>
                <a:custGeom>
                  <a:avLst/>
                  <a:gdLst>
                    <a:gd name="connsiteX0" fmla="*/ 114300 w 114300"/>
                    <a:gd name="connsiteY0" fmla="*/ 57150 h 114300"/>
                    <a:gd name="connsiteX1" fmla="*/ 57150 w 114300"/>
                    <a:gd name="connsiteY1" fmla="*/ 114300 h 114300"/>
                    <a:gd name="connsiteX2" fmla="*/ 0 w 114300"/>
                    <a:gd name="connsiteY2" fmla="*/ 57150 h 114300"/>
                    <a:gd name="connsiteX3" fmla="*/ 57150 w 114300"/>
                    <a:gd name="connsiteY3" fmla="*/ 0 h 114300"/>
                    <a:gd name="connsiteX4" fmla="*/ 114300 w 114300"/>
                    <a:gd name="connsiteY4" fmla="*/ 57150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300" h="114300">
                      <a:moveTo>
                        <a:pt x="114300" y="57150"/>
                      </a:moveTo>
                      <a:cubicBezTo>
                        <a:pt x="114300" y="88713"/>
                        <a:pt x="88713" y="114300"/>
                        <a:pt x="57150" y="114300"/>
                      </a:cubicBezTo>
                      <a:cubicBezTo>
                        <a:pt x="25587" y="114300"/>
                        <a:pt x="0" y="88713"/>
                        <a:pt x="0" y="57150"/>
                      </a:cubicBezTo>
                      <a:cubicBezTo>
                        <a:pt x="0" y="25587"/>
                        <a:pt x="25587" y="0"/>
                        <a:pt x="57150" y="0"/>
                      </a:cubicBezTo>
                      <a:cubicBezTo>
                        <a:pt x="88713" y="0"/>
                        <a:pt x="114300" y="25587"/>
                        <a:pt x="114300" y="57150"/>
                      </a:cubicBezTo>
                      <a:close/>
                    </a:path>
                  </a:pathLst>
                </a:custGeom>
                <a:solidFill>
                  <a:srgbClr val="FF9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7D024066-ACF4-FBEE-2616-27D23868EA37}"/>
                  </a:ext>
                </a:extLst>
              </p:cNvPr>
              <p:cNvSpPr/>
              <p:nvPr/>
            </p:nvSpPr>
            <p:spPr>
              <a:xfrm>
                <a:off x="11015296" y="7914371"/>
                <a:ext cx="264345" cy="247960"/>
              </a:xfrm>
              <a:custGeom>
                <a:avLst/>
                <a:gdLst>
                  <a:gd name="connsiteX0" fmla="*/ 152400 w 152400"/>
                  <a:gd name="connsiteY0" fmla="*/ 76200 h 152400"/>
                  <a:gd name="connsiteX1" fmla="*/ 76200 w 152400"/>
                  <a:gd name="connsiteY1" fmla="*/ 152400 h 152400"/>
                  <a:gd name="connsiteX2" fmla="*/ 0 w 152400"/>
                  <a:gd name="connsiteY2" fmla="*/ 76200 h 152400"/>
                  <a:gd name="connsiteX3" fmla="*/ 76200 w 152400"/>
                  <a:gd name="connsiteY3" fmla="*/ 0 h 152400"/>
                  <a:gd name="connsiteX4" fmla="*/ 152400 w 152400"/>
                  <a:gd name="connsiteY4" fmla="*/ 762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400" h="152400">
                    <a:moveTo>
                      <a:pt x="152400" y="76200"/>
                    </a:moveTo>
                    <a:cubicBezTo>
                      <a:pt x="152400" y="118284"/>
                      <a:pt x="118284" y="152400"/>
                      <a:pt x="76200" y="152400"/>
                    </a:cubicBezTo>
                    <a:cubicBezTo>
                      <a:pt x="34116" y="152400"/>
                      <a:pt x="0" y="118284"/>
                      <a:pt x="0" y="76200"/>
                    </a:cubicBezTo>
                    <a:cubicBezTo>
                      <a:pt x="0" y="34116"/>
                      <a:pt x="34116" y="0"/>
                      <a:pt x="76200" y="0"/>
                    </a:cubicBezTo>
                    <a:cubicBezTo>
                      <a:pt x="118284" y="0"/>
                      <a:pt x="152400" y="34116"/>
                      <a:pt x="152400" y="76200"/>
                    </a:cubicBezTo>
                    <a:close/>
                  </a:path>
                </a:pathLst>
              </a:custGeom>
              <a:solidFill>
                <a:srgbClr val="FF9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pic>
        <p:nvPicPr>
          <p:cNvPr id="19" name="Picture 18" descr="White smoke on a black background&#10;&#10;AI-generated content may be incorrect.">
            <a:extLst>
              <a:ext uri="{FF2B5EF4-FFF2-40B4-BE49-F238E27FC236}">
                <a16:creationId xmlns:a16="http://schemas.microsoft.com/office/drawing/2014/main" id="{8B97D339-4BD7-645F-3291-03464ADF39E3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2" y="-333828"/>
            <a:ext cx="13549781" cy="741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683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</TotalTime>
  <Words>998</Words>
  <Application>Microsoft Office PowerPoint</Application>
  <PresentationFormat>Widescreen</PresentationFormat>
  <Paragraphs>91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Aptos</vt:lpstr>
      <vt:lpstr>Aptos Display</vt:lpstr>
      <vt:lpstr>Arial</vt:lpstr>
      <vt:lpstr>Merriweather Black</vt:lpstr>
      <vt:lpstr>Sitka Text Semibold</vt:lpstr>
      <vt:lpstr>SVN-Gotham Ultra</vt:lpstr>
      <vt:lpstr>SVN-Indie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Hưng Nguyễn</dc:creator>
  <cp:lastModifiedBy>Vu Sang</cp:lastModifiedBy>
  <cp:revision>7</cp:revision>
  <dcterms:created xsi:type="dcterms:W3CDTF">2025-09-26T10:39:19Z</dcterms:created>
  <dcterms:modified xsi:type="dcterms:W3CDTF">2025-10-20T03:56:31Z</dcterms:modified>
</cp:coreProperties>
</file>

<file path=docProps/thumbnail.jpeg>
</file>